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823FF-F121-4EF7-B9DC-B1FF50FB55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009E22-F021-4CB2-AE2D-7F359CDE9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BAC9F-2D0C-4EDE-BABA-3D9E2EBF8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67B2D-B1ED-4599-A27F-19071F221D26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45763-0111-4004-8E59-48EE745AE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73F86F-66FD-43B3-AA41-CD17CF2BE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488B2-DF84-44E8-A858-E856495BA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330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2C823-3E82-4BBA-8264-833C0E502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6DB252-C191-4AE7-9C85-2C96FB68A9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DC82B1-EA1B-4490-A52E-8B0B32789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67B2D-B1ED-4599-A27F-19071F221D26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D1F20-9F4A-409D-BE8E-18D57C9A3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8AFFA-576B-4EEC-8F25-E6A97F949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488B2-DF84-44E8-A858-E856495BA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82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80EF35-6E42-4774-97B4-488C6D755F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38FFD7-8B8F-4ACC-8888-3843B8D378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0A3BA-55D5-4685-B2F8-8B2031C44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67B2D-B1ED-4599-A27F-19071F221D26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FF8F1-D179-46E8-9E17-37E47991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1B9947-D28A-420B-96F4-374DE6B53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488B2-DF84-44E8-A858-E856495BA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513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4C90E-50E0-4A87-BC76-4635A8ABB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53A02-C0E9-4DAA-9329-AB4A6B040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45361-46CC-44C7-AB80-CD287C96A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67B2D-B1ED-4599-A27F-19071F221D26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E13005-4765-467B-AAD4-4657B3167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6E309-AAC3-46E5-A9AD-EA219132A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488B2-DF84-44E8-A858-E856495BA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399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FEED3-1EB8-41E6-88B8-4A44F1E64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61869B-4BAF-4EF6-9AD8-45BE10A6C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CF299-7BF7-48B5-A93E-D8217969D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67B2D-B1ED-4599-A27F-19071F221D26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C23C0B-05C8-49ED-84FA-0C7EE0ED3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B554C-64D7-4E82-93B3-BF3B37DE8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488B2-DF84-44E8-A858-E856495BA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492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6813D-D1B7-4860-8BE5-010086436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82DA6-600C-4A1F-BC2B-0AD3DEB3E0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C59A74-F63D-4EA6-AEDC-05958CF6A3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3DFB37-6229-4ACD-9C23-AE65BD250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67B2D-B1ED-4599-A27F-19071F221D26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91593C-6F21-4CEE-9082-9AB9E1658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5EEB49-9E1F-40FB-852C-4F281F613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488B2-DF84-44E8-A858-E856495BA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389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66A75-997A-414B-8186-E81278C27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2C935-BFE0-4D7F-A375-86ABA6D68D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A4035-01A3-4913-81FC-561B1AC817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939EAC-FCD9-428C-AA3C-D9219F9E7E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8D4209-80CE-4842-9457-1B8716302E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D014CE-42A3-47A3-B41E-94ADB7F61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67B2D-B1ED-4599-A27F-19071F221D26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11D84B-72E6-4381-BD43-E8257C8A5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FD23E6-521F-43E7-9202-A4BA90B61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488B2-DF84-44E8-A858-E856495BA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80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D3A44-9E9E-4B64-A208-6DD41FF91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C4F43E-B840-414B-88E3-7E2865DC3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67B2D-B1ED-4599-A27F-19071F221D26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BF98AE-208A-4E4E-AADF-4B6C22685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072E35-AD9F-4810-BA7F-44D8A63CA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488B2-DF84-44E8-A858-E856495BA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029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907A14-B6A0-497B-BBF3-27B5191EF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67B2D-B1ED-4599-A27F-19071F221D26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4C980C-7939-4A69-A5F0-A964E6E56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ABF205-27E2-4B73-B5C9-306DD5D27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488B2-DF84-44E8-A858-E856495BA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394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73D73-892F-426F-8093-EEE0814DF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40EDC-47CF-403E-8429-4390630750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7127CF-9A2C-4168-9AC7-83B42C600C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8695D6-1191-4C88-A237-1AFC358DC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67B2D-B1ED-4599-A27F-19071F221D26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D3C9FD-C91B-4D44-ABCC-FA5373279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8BC7B3-E44F-4E4D-8329-012A0CAEF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488B2-DF84-44E8-A858-E856495BA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39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C56AA-4313-4A95-9CF3-7A7CCF35F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87507C-E8CF-4055-AF33-AC5559C197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9875B0-6AE0-49A2-A061-E2BB26A7C8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BBF1B-AE49-4068-963F-6F4C28E45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67B2D-B1ED-4599-A27F-19071F221D26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861A5C-DEDE-4516-98AA-11A827D08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881E1-8805-437F-A63E-65E4DA678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2488B2-DF84-44E8-A858-E856495BA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167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FD0C77-6032-4DFD-8F8B-C2B7C4133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5EE47E-9069-4E4A-A124-8684A035B3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8A57FD-4778-404B-A064-082560D4FF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67B2D-B1ED-4599-A27F-19071F221D26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A43EC-657A-4A27-848E-2034285C17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7B1A1-B1FE-4A4D-B451-6F05CEDADB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488B2-DF84-44E8-A858-E856495BA7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763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27EC4-C49B-9A29-6039-35204E9B2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use this template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6113E-BF8D-5050-E93D-F4E5EA71F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1. Define the Problem</a:t>
            </a:r>
            <a:r>
              <a:rPr lang="en-US" dirty="0"/>
              <a:t>: Write the main problem in the box on the far right. </a:t>
            </a:r>
          </a:p>
          <a:p>
            <a:r>
              <a:rPr lang="en-US" b="1" dirty="0"/>
              <a:t>2. Label the Effects or Categories</a:t>
            </a:r>
            <a:r>
              <a:rPr lang="en-US" dirty="0"/>
              <a:t>: Label the diagonal branches ("ribs") for main cause categories (e.g., Specific observations or Methods, People, Materials).</a:t>
            </a:r>
          </a:p>
          <a:p>
            <a:r>
              <a:rPr lang="en-US" b="1" dirty="0"/>
              <a:t>3. Brainstorm Causes</a:t>
            </a:r>
            <a:r>
              <a:rPr lang="en-US" dirty="0"/>
              <a:t>: Ask “Why does this happen?” for each category. Write specific factors as smaller horizontal lines branching off the ribs.</a:t>
            </a:r>
          </a:p>
          <a:p>
            <a:r>
              <a:rPr lang="en-US" b="1" dirty="0"/>
              <a:t>4. Dig Deeper </a:t>
            </a:r>
            <a:r>
              <a:rPr lang="en-US" dirty="0"/>
              <a:t>(5 Whys): Ask “Why?” for each cause you list. Add more answers to uncover true root causes.</a:t>
            </a:r>
          </a:p>
          <a:p>
            <a:r>
              <a:rPr lang="en-US" b="1" dirty="0"/>
              <a:t>5. Prioritize</a:t>
            </a:r>
            <a:r>
              <a:rPr lang="en-US" dirty="0"/>
              <a:t>: Review the completed diagram. Circle the top 2–3 root causes to transfer into your project documentation.</a:t>
            </a:r>
          </a:p>
          <a:p>
            <a:r>
              <a:rPr lang="en-US" b="1" dirty="0"/>
              <a:t>6. Transfer</a:t>
            </a:r>
            <a:r>
              <a:rPr lang="en-US" dirty="0"/>
              <a:t>: You can screenshot/copy this diagram directly into your A3, or make a text-based version for the U – Understand Root Causes box. </a:t>
            </a:r>
          </a:p>
        </p:txBody>
      </p:sp>
    </p:spTree>
    <p:extLst>
      <p:ext uri="{BB962C8B-B14F-4D97-AF65-F5344CB8AC3E}">
        <p14:creationId xmlns:p14="http://schemas.microsoft.com/office/powerpoint/2010/main" val="1312637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877802" y="2800310"/>
            <a:ext cx="2047669" cy="2046487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9" name="Straight Connector 8"/>
          <p:cNvCxnSpPr>
            <a:cxnSpLocks/>
            <a:stCxn id="4" idx="1"/>
          </p:cNvCxnSpPr>
          <p:nvPr/>
        </p:nvCxnSpPr>
        <p:spPr>
          <a:xfrm flipH="1">
            <a:off x="829462" y="3823554"/>
            <a:ext cx="9048340" cy="73550"/>
          </a:xfrm>
          <a:prstGeom prst="lin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1128326" y="1420303"/>
            <a:ext cx="620463" cy="2457460"/>
          </a:xfrm>
          <a:prstGeom prst="lin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4052435" y="1420303"/>
            <a:ext cx="625623" cy="2440026"/>
          </a:xfrm>
          <a:prstGeom prst="lin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cxnSp>
        <p:nvCxnSpPr>
          <p:cNvPr id="13" name="Straight Connector 12"/>
          <p:cNvCxnSpPr>
            <a:cxnSpLocks/>
          </p:cNvCxnSpPr>
          <p:nvPr/>
        </p:nvCxnSpPr>
        <p:spPr>
          <a:xfrm>
            <a:off x="7118227" y="1403403"/>
            <a:ext cx="770188" cy="2420150"/>
          </a:xfrm>
          <a:prstGeom prst="lin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cxnSp>
        <p:nvCxnSpPr>
          <p:cNvPr id="15" name="Straight Connector 14"/>
          <p:cNvCxnSpPr>
            <a:cxnSpLocks/>
          </p:cNvCxnSpPr>
          <p:nvPr/>
        </p:nvCxnSpPr>
        <p:spPr>
          <a:xfrm flipV="1">
            <a:off x="2509446" y="3885610"/>
            <a:ext cx="554378" cy="2104007"/>
          </a:xfrm>
          <a:prstGeom prst="lin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cxnSp>
        <p:nvCxnSpPr>
          <p:cNvPr id="16" name="Straight Connector 15"/>
          <p:cNvCxnSpPr>
            <a:cxnSpLocks/>
          </p:cNvCxnSpPr>
          <p:nvPr/>
        </p:nvCxnSpPr>
        <p:spPr>
          <a:xfrm flipV="1">
            <a:off x="6043938" y="3877763"/>
            <a:ext cx="526455" cy="2104949"/>
          </a:xfrm>
          <a:prstGeom prst="line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cxnSp>
      <p:sp>
        <p:nvSpPr>
          <p:cNvPr id="5" name="Rounded Rectangle 4"/>
          <p:cNvSpPr/>
          <p:nvPr/>
        </p:nvSpPr>
        <p:spPr>
          <a:xfrm>
            <a:off x="3898461" y="966598"/>
            <a:ext cx="2754467" cy="43204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ysClr val="windowText" lastClr="000000"/>
                </a:solidFill>
              </a:rPr>
              <a:t>Effect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916306" y="971355"/>
            <a:ext cx="2754467" cy="43204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ysClr val="windowText" lastClr="000000"/>
                </a:solidFill>
              </a:rPr>
              <a:t>Effect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29462" y="988255"/>
            <a:ext cx="2757674" cy="43204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ysClr val="windowText" lastClr="000000"/>
                </a:solidFill>
              </a:rPr>
              <a:t>Effect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2305601" y="5978123"/>
            <a:ext cx="2680459" cy="43204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ysClr val="windowText" lastClr="000000"/>
                </a:solidFill>
              </a:rPr>
              <a:t>Effect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949855" y="5980740"/>
            <a:ext cx="2045803" cy="43204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ysClr val="windowText" lastClr="000000"/>
                </a:solidFill>
              </a:rPr>
              <a:t>Effect</a:t>
            </a:r>
          </a:p>
        </p:txBody>
      </p:sp>
      <p:pic>
        <p:nvPicPr>
          <p:cNvPr id="37" name="Picture 3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961" y="102007"/>
            <a:ext cx="4031928" cy="574062"/>
          </a:xfrm>
          <a:prstGeom prst="rect">
            <a:avLst/>
          </a:prstGeom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pic>
        <p:nvPicPr>
          <p:cNvPr id="38" name="Picture 3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34" b="8034"/>
          <a:stretch/>
        </p:blipFill>
        <p:spPr bwMode="auto">
          <a:xfrm>
            <a:off x="9779876" y="108874"/>
            <a:ext cx="2145595" cy="6756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A720929-3BCB-4290-BFCD-841FFA6DD971}"/>
              </a:ext>
            </a:extLst>
          </p:cNvPr>
          <p:cNvSpPr txBox="1"/>
          <p:nvPr/>
        </p:nvSpPr>
        <p:spPr>
          <a:xfrm>
            <a:off x="10054760" y="3463847"/>
            <a:ext cx="1720962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ysClr val="windowText" lastClr="000000"/>
                </a:solidFill>
              </a:rPr>
              <a:t>Problem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179C7C-6348-4CF9-98B4-ECA5C0766916}"/>
              </a:ext>
            </a:extLst>
          </p:cNvPr>
          <p:cNvSpPr txBox="1"/>
          <p:nvPr/>
        </p:nvSpPr>
        <p:spPr>
          <a:xfrm>
            <a:off x="1748788" y="1622999"/>
            <a:ext cx="2101725" cy="30777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ysClr val="windowText" lastClr="000000"/>
                </a:solidFill>
              </a:rPr>
              <a:t>Cause 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230B9E9-16A8-4EE6-94C6-292578DA1B81}"/>
              </a:ext>
            </a:extLst>
          </p:cNvPr>
          <p:cNvSpPr txBox="1"/>
          <p:nvPr/>
        </p:nvSpPr>
        <p:spPr>
          <a:xfrm>
            <a:off x="4568663" y="1621917"/>
            <a:ext cx="2967746" cy="30777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ysClr val="windowText" lastClr="000000"/>
                </a:solidFill>
              </a:rPr>
              <a:t>x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F3EBCB9-6C64-479A-8DC0-8247B93128C1}"/>
              </a:ext>
            </a:extLst>
          </p:cNvPr>
          <p:cNvSpPr txBox="1"/>
          <p:nvPr/>
        </p:nvSpPr>
        <p:spPr>
          <a:xfrm>
            <a:off x="7738330" y="1621917"/>
            <a:ext cx="2238248" cy="30777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ysClr val="windowText" lastClr="000000"/>
                </a:solidFill>
              </a:rPr>
              <a:t>x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22D7B5E-86D7-4028-A249-D6739DC49075}"/>
              </a:ext>
            </a:extLst>
          </p:cNvPr>
          <p:cNvSpPr txBox="1"/>
          <p:nvPr/>
        </p:nvSpPr>
        <p:spPr>
          <a:xfrm>
            <a:off x="2905584" y="4126020"/>
            <a:ext cx="2591449" cy="30777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ysClr val="windowText" lastClr="000000"/>
                </a:solidFill>
              </a:rPr>
              <a:t>x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148C6C3-DE22-4E98-9FD3-48130806414F}"/>
              </a:ext>
            </a:extLst>
          </p:cNvPr>
          <p:cNvSpPr txBox="1"/>
          <p:nvPr/>
        </p:nvSpPr>
        <p:spPr>
          <a:xfrm>
            <a:off x="6652928" y="4111156"/>
            <a:ext cx="2153142" cy="30777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ysClr val="windowText" lastClr="000000"/>
                </a:solidFill>
              </a:rPr>
              <a:t>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E76AE5-241A-D6AC-5BCE-749900F91B4A}"/>
              </a:ext>
            </a:extLst>
          </p:cNvPr>
          <p:cNvSpPr txBox="1"/>
          <p:nvPr/>
        </p:nvSpPr>
        <p:spPr>
          <a:xfrm>
            <a:off x="1918011" y="2303322"/>
            <a:ext cx="2101725" cy="30777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ysClr val="windowText" lastClr="000000"/>
                </a:solidFill>
              </a:rPr>
              <a:t>Cause 2</a:t>
            </a:r>
          </a:p>
        </p:txBody>
      </p:sp>
    </p:spTree>
    <p:extLst>
      <p:ext uri="{BB962C8B-B14F-4D97-AF65-F5344CB8AC3E}">
        <p14:creationId xmlns:p14="http://schemas.microsoft.com/office/powerpoint/2010/main" val="361311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177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How to use this template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PALMER, Aimee (KENT COMMUNITY HEALTH NHS FOUNDATION TRUST)</dc:creator>
  <cp:lastModifiedBy>James Eberhard</cp:lastModifiedBy>
  <cp:revision>3</cp:revision>
  <dcterms:created xsi:type="dcterms:W3CDTF">2024-11-27T13:58:44Z</dcterms:created>
  <dcterms:modified xsi:type="dcterms:W3CDTF">2026-06-17T17:01:01Z</dcterms:modified>
</cp:coreProperties>
</file>