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5544800" cy="10058400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26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614477" algn="l" rtl="0" fontAlgn="base">
      <a:spcBef>
        <a:spcPct val="0"/>
      </a:spcBef>
      <a:spcAft>
        <a:spcPct val="0"/>
      </a:spcAft>
      <a:defRPr sz="3226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228954" algn="l" rtl="0" fontAlgn="base">
      <a:spcBef>
        <a:spcPct val="0"/>
      </a:spcBef>
      <a:spcAft>
        <a:spcPct val="0"/>
      </a:spcAft>
      <a:defRPr sz="3226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843430" algn="l" rtl="0" fontAlgn="base">
      <a:spcBef>
        <a:spcPct val="0"/>
      </a:spcBef>
      <a:spcAft>
        <a:spcPct val="0"/>
      </a:spcAft>
      <a:defRPr sz="3226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457907" algn="l" rtl="0" fontAlgn="base">
      <a:spcBef>
        <a:spcPct val="0"/>
      </a:spcBef>
      <a:spcAft>
        <a:spcPct val="0"/>
      </a:spcAft>
      <a:defRPr sz="3226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3072384" algn="l" defTabSz="1228954" rtl="0" eaLnBrk="1" latinLnBrk="0" hangingPunct="1">
      <a:defRPr sz="3226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3686861" algn="l" defTabSz="1228954" rtl="0" eaLnBrk="1" latinLnBrk="0" hangingPunct="1">
      <a:defRPr sz="3226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4301338" algn="l" defTabSz="1228954" rtl="0" eaLnBrk="1" latinLnBrk="0" hangingPunct="1">
      <a:defRPr sz="3226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4915814" algn="l" defTabSz="1228954" rtl="0" eaLnBrk="1" latinLnBrk="0" hangingPunct="1">
      <a:defRPr sz="3226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48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0000"/>
    <a:srgbClr val="003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23" autoAdjust="0"/>
    <p:restoredTop sz="96395" autoAdjust="0"/>
  </p:normalViewPr>
  <p:slideViewPr>
    <p:cSldViewPr>
      <p:cViewPr varScale="1">
        <p:scale>
          <a:sx n="76" d="100"/>
          <a:sy n="76" d="100"/>
        </p:scale>
        <p:origin x="1788" y="102"/>
      </p:cViewPr>
      <p:guideLst>
        <p:guide orient="horz" pos="3168"/>
        <p:guide pos="48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9" d="100"/>
          <a:sy n="119" d="100"/>
        </p:scale>
        <p:origin x="-3176" y="-10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7C3B20-BE47-4C45-97AF-EB5924C163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54884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584450" y="514350"/>
            <a:ext cx="39751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DCD9E2-EDA7-43ED-98A6-7FCE21ACD0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2808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613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614477" algn="l" rtl="0" fontAlgn="base">
      <a:spcBef>
        <a:spcPct val="30000"/>
      </a:spcBef>
      <a:spcAft>
        <a:spcPct val="0"/>
      </a:spcAft>
      <a:defRPr sz="1613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228954" algn="l" rtl="0" fontAlgn="base">
      <a:spcBef>
        <a:spcPct val="30000"/>
      </a:spcBef>
      <a:spcAft>
        <a:spcPct val="0"/>
      </a:spcAft>
      <a:defRPr sz="1613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843430" algn="l" rtl="0" fontAlgn="base">
      <a:spcBef>
        <a:spcPct val="30000"/>
      </a:spcBef>
      <a:spcAft>
        <a:spcPct val="0"/>
      </a:spcAft>
      <a:defRPr sz="1613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457907" algn="l" rtl="0" fontAlgn="base">
      <a:spcBef>
        <a:spcPct val="30000"/>
      </a:spcBef>
      <a:spcAft>
        <a:spcPct val="0"/>
      </a:spcAft>
      <a:defRPr sz="1613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3072384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6pPr>
    <a:lvl7pPr marL="3686861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7pPr>
    <a:lvl8pPr marL="4301338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8pPr>
    <a:lvl9pPr marL="4915814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860" y="3124626"/>
            <a:ext cx="13213080" cy="2156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1720" y="5699761"/>
            <a:ext cx="1088136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8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36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54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73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91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096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27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46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10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0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010456" y="535528"/>
            <a:ext cx="4658043" cy="11432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6324" y="535528"/>
            <a:ext cx="13715048" cy="11432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3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0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937" y="6463458"/>
            <a:ext cx="13213080" cy="1997710"/>
          </a:xfrm>
        </p:spPr>
        <p:txBody>
          <a:bodyPr anchor="t"/>
          <a:lstStyle>
            <a:lvl1pPr algn="l">
              <a:defRPr sz="361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7937" y="4263183"/>
            <a:ext cx="13213080" cy="2200273"/>
          </a:xfrm>
        </p:spPr>
        <p:txBody>
          <a:bodyPr anchor="b"/>
          <a:lstStyle>
            <a:lvl1pPr marL="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1pPr>
            <a:lvl2pPr marL="41827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2pPr>
            <a:lvl3pPr marL="836538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3pPr>
            <a:lvl4pPr marL="1254808" indent="0"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4pPr>
            <a:lvl5pPr marL="1673079" indent="0"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5pPr>
            <a:lvl6pPr marL="2091347" indent="0"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6pPr>
            <a:lvl7pPr marL="2509615" indent="0"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7pPr>
            <a:lvl8pPr marL="2927886" indent="0"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8pPr>
            <a:lvl9pPr marL="3346155" indent="0"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2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6324" y="3126958"/>
            <a:ext cx="9186545" cy="8840682"/>
          </a:xfrm>
        </p:spPr>
        <p:txBody>
          <a:bodyPr/>
          <a:lstStyle>
            <a:lvl1pPr>
              <a:defRPr sz="2559"/>
            </a:lvl1pPr>
            <a:lvl2pPr>
              <a:defRPr sz="2206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81949" y="3126958"/>
            <a:ext cx="9186545" cy="8840682"/>
          </a:xfrm>
        </p:spPr>
        <p:txBody>
          <a:bodyPr/>
          <a:lstStyle>
            <a:lvl1pPr>
              <a:defRPr sz="2559"/>
            </a:lvl1pPr>
            <a:lvl2pPr>
              <a:defRPr sz="2206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49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02815"/>
            <a:ext cx="13990320" cy="167640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2251510"/>
            <a:ext cx="6868323" cy="938316"/>
          </a:xfrm>
        </p:spPr>
        <p:txBody>
          <a:bodyPr anchor="b"/>
          <a:lstStyle>
            <a:lvl1pPr marL="0" indent="0">
              <a:buNone/>
              <a:defRPr sz="2206" b="1"/>
            </a:lvl1pPr>
            <a:lvl2pPr marL="418270" indent="0">
              <a:buNone/>
              <a:defRPr sz="1765" b="1"/>
            </a:lvl2pPr>
            <a:lvl3pPr marL="836538" indent="0">
              <a:buNone/>
              <a:defRPr sz="1765" b="1"/>
            </a:lvl3pPr>
            <a:lvl4pPr marL="1254808" indent="0">
              <a:buNone/>
              <a:defRPr sz="1412" b="1"/>
            </a:lvl4pPr>
            <a:lvl5pPr marL="1673079" indent="0">
              <a:buNone/>
              <a:defRPr sz="1412" b="1"/>
            </a:lvl5pPr>
            <a:lvl6pPr marL="2091347" indent="0">
              <a:buNone/>
              <a:defRPr sz="1412" b="1"/>
            </a:lvl6pPr>
            <a:lvl7pPr marL="2509615" indent="0">
              <a:buNone/>
              <a:defRPr sz="1412" b="1"/>
            </a:lvl7pPr>
            <a:lvl8pPr marL="2927886" indent="0">
              <a:buNone/>
              <a:defRPr sz="1412" b="1"/>
            </a:lvl8pPr>
            <a:lvl9pPr marL="3346155" indent="0">
              <a:buNone/>
              <a:defRPr sz="14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3189826"/>
            <a:ext cx="6868323" cy="5795224"/>
          </a:xfrm>
        </p:spPr>
        <p:txBody>
          <a:bodyPr/>
          <a:lstStyle>
            <a:lvl1pPr>
              <a:defRPr sz="2206"/>
            </a:lvl1pPr>
            <a:lvl2pPr>
              <a:defRPr sz="1765"/>
            </a:lvl2pPr>
            <a:lvl3pPr>
              <a:defRPr sz="1765"/>
            </a:lvl3pPr>
            <a:lvl4pPr>
              <a:defRPr sz="1412"/>
            </a:lvl4pPr>
            <a:lvl5pPr>
              <a:defRPr sz="1412"/>
            </a:lvl5pPr>
            <a:lvl6pPr>
              <a:defRPr sz="1412"/>
            </a:lvl6pPr>
            <a:lvl7pPr>
              <a:defRPr sz="1412"/>
            </a:lvl7pPr>
            <a:lvl8pPr>
              <a:defRPr sz="1412"/>
            </a:lvl8pPr>
            <a:lvl9pPr>
              <a:defRPr sz="14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96550" y="2251510"/>
            <a:ext cx="6871017" cy="938316"/>
          </a:xfrm>
        </p:spPr>
        <p:txBody>
          <a:bodyPr anchor="b"/>
          <a:lstStyle>
            <a:lvl1pPr marL="0" indent="0">
              <a:buNone/>
              <a:defRPr sz="2206" b="1"/>
            </a:lvl1pPr>
            <a:lvl2pPr marL="418270" indent="0">
              <a:buNone/>
              <a:defRPr sz="1765" b="1"/>
            </a:lvl2pPr>
            <a:lvl3pPr marL="836538" indent="0">
              <a:buNone/>
              <a:defRPr sz="1765" b="1"/>
            </a:lvl3pPr>
            <a:lvl4pPr marL="1254808" indent="0">
              <a:buNone/>
              <a:defRPr sz="1412" b="1"/>
            </a:lvl4pPr>
            <a:lvl5pPr marL="1673079" indent="0">
              <a:buNone/>
              <a:defRPr sz="1412" b="1"/>
            </a:lvl5pPr>
            <a:lvl6pPr marL="2091347" indent="0">
              <a:buNone/>
              <a:defRPr sz="1412" b="1"/>
            </a:lvl6pPr>
            <a:lvl7pPr marL="2509615" indent="0">
              <a:buNone/>
              <a:defRPr sz="1412" b="1"/>
            </a:lvl7pPr>
            <a:lvl8pPr marL="2927886" indent="0">
              <a:buNone/>
              <a:defRPr sz="1412" b="1"/>
            </a:lvl8pPr>
            <a:lvl9pPr marL="3346155" indent="0">
              <a:buNone/>
              <a:defRPr sz="14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96550" y="3189826"/>
            <a:ext cx="6871017" cy="5795224"/>
          </a:xfrm>
        </p:spPr>
        <p:txBody>
          <a:bodyPr/>
          <a:lstStyle>
            <a:lvl1pPr>
              <a:defRPr sz="2206"/>
            </a:lvl1pPr>
            <a:lvl2pPr>
              <a:defRPr sz="1765"/>
            </a:lvl2pPr>
            <a:lvl3pPr>
              <a:defRPr sz="1765"/>
            </a:lvl3pPr>
            <a:lvl4pPr>
              <a:defRPr sz="1412"/>
            </a:lvl4pPr>
            <a:lvl5pPr>
              <a:defRPr sz="1412"/>
            </a:lvl5pPr>
            <a:lvl6pPr>
              <a:defRPr sz="1412"/>
            </a:lvl6pPr>
            <a:lvl7pPr>
              <a:defRPr sz="1412"/>
            </a:lvl7pPr>
            <a:lvl8pPr>
              <a:defRPr sz="1412"/>
            </a:lvl8pPr>
            <a:lvl9pPr>
              <a:defRPr sz="14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5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0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5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4" y="400472"/>
            <a:ext cx="5114132" cy="1704340"/>
          </a:xfrm>
        </p:spPr>
        <p:txBody>
          <a:bodyPr anchor="b"/>
          <a:lstStyle>
            <a:lvl1pPr algn="l">
              <a:defRPr sz="17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7591" y="400478"/>
            <a:ext cx="8689977" cy="8584567"/>
          </a:xfrm>
        </p:spPr>
        <p:txBody>
          <a:bodyPr/>
          <a:lstStyle>
            <a:lvl1pPr>
              <a:defRPr sz="2912"/>
            </a:lvl1pPr>
            <a:lvl2pPr>
              <a:defRPr sz="2559"/>
            </a:lvl2pPr>
            <a:lvl3pPr>
              <a:defRPr sz="2206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4" y="2104820"/>
            <a:ext cx="5114132" cy="6880223"/>
          </a:xfrm>
        </p:spPr>
        <p:txBody>
          <a:bodyPr/>
          <a:lstStyle>
            <a:lvl1pPr marL="0" indent="0">
              <a:buNone/>
              <a:defRPr sz="1324"/>
            </a:lvl1pPr>
            <a:lvl2pPr marL="418270" indent="0">
              <a:buNone/>
              <a:defRPr sz="1059"/>
            </a:lvl2pPr>
            <a:lvl3pPr marL="836538" indent="0">
              <a:buNone/>
              <a:defRPr sz="971"/>
            </a:lvl3pPr>
            <a:lvl4pPr marL="1254808" indent="0">
              <a:buNone/>
              <a:defRPr sz="794"/>
            </a:lvl4pPr>
            <a:lvl5pPr marL="1673079" indent="0">
              <a:buNone/>
              <a:defRPr sz="794"/>
            </a:lvl5pPr>
            <a:lvl6pPr marL="2091347" indent="0">
              <a:buNone/>
              <a:defRPr sz="794"/>
            </a:lvl6pPr>
            <a:lvl7pPr marL="2509615" indent="0">
              <a:buNone/>
              <a:defRPr sz="794"/>
            </a:lvl7pPr>
            <a:lvl8pPr marL="2927886" indent="0">
              <a:buNone/>
              <a:defRPr sz="794"/>
            </a:lvl8pPr>
            <a:lvl9pPr marL="3346155" indent="0">
              <a:buNone/>
              <a:defRPr sz="7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07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893" y="7040888"/>
            <a:ext cx="9326880" cy="831217"/>
          </a:xfrm>
        </p:spPr>
        <p:txBody>
          <a:bodyPr anchor="b"/>
          <a:lstStyle>
            <a:lvl1pPr algn="l">
              <a:defRPr sz="17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6893" y="898743"/>
            <a:ext cx="9326880" cy="6035040"/>
          </a:xfrm>
        </p:spPr>
        <p:txBody>
          <a:bodyPr/>
          <a:lstStyle>
            <a:lvl1pPr marL="0" indent="0">
              <a:buNone/>
              <a:defRPr sz="2912"/>
            </a:lvl1pPr>
            <a:lvl2pPr marL="418270" indent="0">
              <a:buNone/>
              <a:defRPr sz="2559"/>
            </a:lvl2pPr>
            <a:lvl3pPr marL="836538" indent="0">
              <a:buNone/>
              <a:defRPr sz="2206"/>
            </a:lvl3pPr>
            <a:lvl4pPr marL="1254808" indent="0">
              <a:buNone/>
              <a:defRPr sz="1765"/>
            </a:lvl4pPr>
            <a:lvl5pPr marL="1673079" indent="0">
              <a:buNone/>
              <a:defRPr sz="1765"/>
            </a:lvl5pPr>
            <a:lvl6pPr marL="2091347" indent="0">
              <a:buNone/>
              <a:defRPr sz="1765"/>
            </a:lvl6pPr>
            <a:lvl7pPr marL="2509615" indent="0">
              <a:buNone/>
              <a:defRPr sz="1765"/>
            </a:lvl7pPr>
            <a:lvl8pPr marL="2927886" indent="0">
              <a:buNone/>
              <a:defRPr sz="1765"/>
            </a:lvl8pPr>
            <a:lvl9pPr marL="3346155" indent="0">
              <a:buNone/>
              <a:defRPr sz="176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6893" y="7872105"/>
            <a:ext cx="9326880" cy="1180463"/>
          </a:xfrm>
        </p:spPr>
        <p:txBody>
          <a:bodyPr/>
          <a:lstStyle>
            <a:lvl1pPr marL="0" indent="0">
              <a:buNone/>
              <a:defRPr sz="1324"/>
            </a:lvl1pPr>
            <a:lvl2pPr marL="418270" indent="0">
              <a:buNone/>
              <a:defRPr sz="1059"/>
            </a:lvl2pPr>
            <a:lvl3pPr marL="836538" indent="0">
              <a:buNone/>
              <a:defRPr sz="971"/>
            </a:lvl3pPr>
            <a:lvl4pPr marL="1254808" indent="0">
              <a:buNone/>
              <a:defRPr sz="794"/>
            </a:lvl4pPr>
            <a:lvl5pPr marL="1673079" indent="0">
              <a:buNone/>
              <a:defRPr sz="794"/>
            </a:lvl5pPr>
            <a:lvl6pPr marL="2091347" indent="0">
              <a:buNone/>
              <a:defRPr sz="794"/>
            </a:lvl6pPr>
            <a:lvl7pPr marL="2509615" indent="0">
              <a:buNone/>
              <a:defRPr sz="794"/>
            </a:lvl7pPr>
            <a:lvl8pPr marL="2927886" indent="0">
              <a:buNone/>
              <a:defRPr sz="794"/>
            </a:lvl8pPr>
            <a:lvl9pPr marL="3346155" indent="0">
              <a:buNone/>
              <a:defRPr sz="7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5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02815"/>
            <a:ext cx="13990320" cy="1676401"/>
          </a:xfrm>
          <a:prstGeom prst="rect">
            <a:avLst/>
          </a:prstGeom>
        </p:spPr>
        <p:txBody>
          <a:bodyPr vert="horz" lIns="94801" tIns="47400" rIns="94801" bIns="4740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2346967"/>
            <a:ext cx="13990320" cy="6638078"/>
          </a:xfrm>
          <a:prstGeom prst="rect">
            <a:avLst/>
          </a:prstGeom>
        </p:spPr>
        <p:txBody>
          <a:bodyPr vert="horz" lIns="94801" tIns="47400" rIns="94801" bIns="4740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4" y="9322650"/>
            <a:ext cx="3627120" cy="535517"/>
          </a:xfrm>
          <a:prstGeom prst="rect">
            <a:avLst/>
          </a:prstGeom>
        </p:spPr>
        <p:txBody>
          <a:bodyPr vert="horz" lIns="94801" tIns="47400" rIns="94801" bIns="47400" rtlCol="0" anchor="ctr"/>
          <a:lstStyle>
            <a:lvl1pPr algn="l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4C105-0A6E-48B1-99F6-460C5C23A04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11150" y="9322650"/>
            <a:ext cx="4922521" cy="535517"/>
          </a:xfrm>
          <a:prstGeom prst="rect">
            <a:avLst/>
          </a:prstGeom>
        </p:spPr>
        <p:txBody>
          <a:bodyPr vert="horz" lIns="94801" tIns="47400" rIns="94801" bIns="47400" rtlCol="0" anchor="ctr"/>
          <a:lstStyle>
            <a:lvl1pPr algn="ct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40440" y="9322650"/>
            <a:ext cx="3627120" cy="535517"/>
          </a:xfrm>
          <a:prstGeom prst="rect">
            <a:avLst/>
          </a:prstGeom>
        </p:spPr>
        <p:txBody>
          <a:bodyPr vert="horz" lIns="94801" tIns="47400" rIns="94801" bIns="4740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2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836538" rtl="0" eaLnBrk="1" latinLnBrk="0" hangingPunct="1">
        <a:spcBef>
          <a:spcPct val="0"/>
        </a:spcBef>
        <a:buNone/>
        <a:defRPr sz="41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3702" indent="-313702" algn="l" defTabSz="836538" rtl="0" eaLnBrk="1" latinLnBrk="0" hangingPunct="1">
        <a:spcBef>
          <a:spcPct val="20000"/>
        </a:spcBef>
        <a:buFont typeface="Arial" pitchFamily="34" charset="0"/>
        <a:buChar char="•"/>
        <a:defRPr sz="2912" kern="1200">
          <a:solidFill>
            <a:schemeClr val="tx1"/>
          </a:solidFill>
          <a:latin typeface="+mn-lt"/>
          <a:ea typeface="+mn-ea"/>
          <a:cs typeface="+mn-cs"/>
        </a:defRPr>
      </a:lvl1pPr>
      <a:lvl2pPr marL="679687" indent="-261418" algn="l" defTabSz="836538" rtl="0" eaLnBrk="1" latinLnBrk="0" hangingPunct="1">
        <a:spcBef>
          <a:spcPct val="20000"/>
        </a:spcBef>
        <a:buFont typeface="Arial" pitchFamily="34" charset="0"/>
        <a:buChar char="–"/>
        <a:defRPr sz="2559" kern="1200">
          <a:solidFill>
            <a:schemeClr val="tx1"/>
          </a:solidFill>
          <a:latin typeface="+mn-lt"/>
          <a:ea typeface="+mn-ea"/>
          <a:cs typeface="+mn-cs"/>
        </a:defRPr>
      </a:lvl2pPr>
      <a:lvl3pPr marL="1045675" indent="-209134" algn="l" defTabSz="836538" rtl="0" eaLnBrk="1" latinLnBrk="0" hangingPunct="1">
        <a:spcBef>
          <a:spcPct val="20000"/>
        </a:spcBef>
        <a:buFont typeface="Arial" pitchFamily="34" charset="0"/>
        <a:buChar char="•"/>
        <a:defRPr sz="2206" kern="1200">
          <a:solidFill>
            <a:schemeClr val="tx1"/>
          </a:solidFill>
          <a:latin typeface="+mn-lt"/>
          <a:ea typeface="+mn-ea"/>
          <a:cs typeface="+mn-cs"/>
        </a:defRPr>
      </a:lvl3pPr>
      <a:lvl4pPr marL="1463942" indent="-209134" algn="l" defTabSz="836538" rtl="0" eaLnBrk="1" latinLnBrk="0" hangingPunct="1">
        <a:spcBef>
          <a:spcPct val="20000"/>
        </a:spcBef>
        <a:buFont typeface="Arial" pitchFamily="34" charset="0"/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82213" indent="-209134" algn="l" defTabSz="836538" rtl="0" eaLnBrk="1" latinLnBrk="0" hangingPunct="1">
        <a:spcBef>
          <a:spcPct val="20000"/>
        </a:spcBef>
        <a:buFont typeface="Arial" pitchFamily="34" charset="0"/>
        <a:buChar char="»"/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300483" indent="-209134" algn="l" defTabSz="836538" rtl="0" eaLnBrk="1" latinLnBrk="0" hangingPunct="1">
        <a:spcBef>
          <a:spcPct val="20000"/>
        </a:spcBef>
        <a:buFont typeface="Arial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718751" indent="-209134" algn="l" defTabSz="836538" rtl="0" eaLnBrk="1" latinLnBrk="0" hangingPunct="1">
        <a:spcBef>
          <a:spcPct val="20000"/>
        </a:spcBef>
        <a:buFont typeface="Arial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137021" indent="-209134" algn="l" defTabSz="836538" rtl="0" eaLnBrk="1" latinLnBrk="0" hangingPunct="1">
        <a:spcBef>
          <a:spcPct val="20000"/>
        </a:spcBef>
        <a:buFont typeface="Arial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555290" indent="-209134" algn="l" defTabSz="836538" rtl="0" eaLnBrk="1" latinLnBrk="0" hangingPunct="1">
        <a:spcBef>
          <a:spcPct val="20000"/>
        </a:spcBef>
        <a:buFont typeface="Arial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18270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836538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254808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673079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091347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509615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2927886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346155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7524885" y="7804708"/>
            <a:ext cx="8122121" cy="21431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defTabSz="563098">
              <a:spcAft>
                <a:spcPts val="615"/>
              </a:spcAft>
            </a:pPr>
            <a:r>
              <a:rPr lang="en-US" sz="1200" b="1" dirty="0">
                <a:solidFill>
                  <a:srgbClr val="FFFFFF"/>
                </a:solidFill>
                <a:latin typeface="+mn-lt"/>
              </a:rPr>
              <a:t>A-CT and Determine Next Steps (What are the next steps based on what was learned?)</a:t>
            </a:r>
            <a:endParaRPr lang="en-US" sz="1200" i="1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13925" y="1796299"/>
            <a:ext cx="7392777" cy="33358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defTabSz="643908">
              <a:spcAft>
                <a:spcPts val="704"/>
              </a:spcAft>
            </a:pPr>
            <a:r>
              <a:rPr lang="en-US" sz="1200" b="1" dirty="0">
                <a:solidFill>
                  <a:srgbClr val="FFFFFF"/>
                </a:solidFill>
                <a:latin typeface="+mn-lt"/>
              </a:rPr>
              <a:t>O-RGANIZE a Team (Who are the key interprofessional players impacting the process or impacted by it?)</a:t>
            </a:r>
            <a:endParaRPr lang="en-US" sz="1200" i="1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16625" y="7955474"/>
            <a:ext cx="7424195" cy="463617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defTabSz="563098">
              <a:spcAft>
                <a:spcPts val="615"/>
              </a:spcAft>
            </a:pPr>
            <a:r>
              <a:rPr lang="en-US" sz="1200" b="1" dirty="0">
                <a:solidFill>
                  <a:prstClr val="white"/>
                </a:solidFill>
                <a:latin typeface="+mn-lt"/>
              </a:rPr>
              <a:t>S-ELECT the Improvement (What change ideas would have the biggest impact on the common causes?)</a:t>
            </a:r>
            <a:endParaRPr lang="en-US" sz="1200" i="1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" y="618026"/>
            <a:ext cx="7490783" cy="53386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marL="0" lvl="1" defTabSz="563098">
              <a:spcAft>
                <a:spcPts val="615"/>
              </a:spcAft>
              <a:buClr>
                <a:srgbClr val="FFFFFF"/>
              </a:buClr>
            </a:pPr>
            <a:r>
              <a:rPr lang="en-US" sz="1200" b="1" dirty="0">
                <a:solidFill>
                  <a:srgbClr val="FFFFFF"/>
                </a:solidFill>
                <a:latin typeface="+mn-lt"/>
              </a:rPr>
              <a:t>F-IND a Process to Improve (What is the opportunity or problem statement?)</a:t>
            </a: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7467600" y="618026"/>
            <a:ext cx="8077200" cy="540829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marL="0" lvl="1" defTabSz="643908">
              <a:spcAft>
                <a:spcPts val="0"/>
              </a:spcAft>
            </a:pPr>
            <a:r>
              <a:rPr lang="en-US" sz="1200" b="1" dirty="0">
                <a:solidFill>
                  <a:prstClr val="white"/>
                </a:solidFill>
                <a:latin typeface="+mn-lt"/>
              </a:rPr>
              <a:t>P-LAN and D-O the Improvement (How will the changes be carried out and evaluated?)</a:t>
            </a:r>
            <a:endParaRPr lang="en-US" sz="1200" i="1" dirty="0">
              <a:solidFill>
                <a:prstClr val="white"/>
              </a:solidFill>
              <a:latin typeface="+mn-lt"/>
            </a:endParaRPr>
          </a:p>
        </p:txBody>
      </p:sp>
      <p:sp>
        <p:nvSpPr>
          <p:cNvPr id="74" name="Text Box 10"/>
          <p:cNvSpPr txBox="1">
            <a:spLocks noChangeArrowheads="1"/>
          </p:cNvSpPr>
          <p:nvPr/>
        </p:nvSpPr>
        <p:spPr bwMode="auto">
          <a:xfrm>
            <a:off x="12643" y="3923361"/>
            <a:ext cx="7379117" cy="38562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marL="164238" indent="-164238" defTabSz="563098">
              <a:spcAft>
                <a:spcPts val="615"/>
              </a:spcAft>
            </a:pPr>
            <a:r>
              <a:rPr lang="en-US" sz="1200" b="1" dirty="0">
                <a:solidFill>
                  <a:prstClr val="white"/>
                </a:solidFill>
                <a:latin typeface="+mn-lt"/>
              </a:rPr>
              <a:t>U-NDERSTAND the Root Causes (What are the most common causes of variation that contribute to the problem?)</a:t>
            </a:r>
            <a:endParaRPr lang="en-US" sz="1200" i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23211" y="2799319"/>
            <a:ext cx="7379120" cy="271727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marL="164238" indent="-164238" defTabSz="563098">
              <a:spcAft>
                <a:spcPts val="615"/>
              </a:spcAft>
            </a:pPr>
            <a:r>
              <a:rPr lang="en-US" sz="1200" b="1" dirty="0">
                <a:solidFill>
                  <a:prstClr val="white"/>
                </a:solidFill>
                <a:latin typeface="+mn-lt"/>
              </a:rPr>
              <a:t>C-LARIFY the Current State (What information can help define the current state?)</a:t>
            </a:r>
            <a:endParaRPr lang="en-US" sz="1200" i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7490784" y="3784066"/>
            <a:ext cx="8122119" cy="389054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defTabSz="563098">
              <a:spcAft>
                <a:spcPts val="615"/>
              </a:spcAft>
            </a:pPr>
            <a:r>
              <a:rPr lang="en-US" sz="1200" b="1" dirty="0">
                <a:solidFill>
                  <a:prstClr val="white"/>
                </a:solidFill>
                <a:latin typeface="+mn-lt"/>
              </a:rPr>
              <a:t>C-HECK the Results (What data will show if the process is improving?)</a:t>
            </a:r>
            <a:endParaRPr lang="en-US" sz="1200" i="1" dirty="0">
              <a:solidFill>
                <a:prstClr val="black"/>
              </a:solidFill>
              <a:latin typeface="+mn-lt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923488"/>
              </p:ext>
            </p:extLst>
          </p:nvPr>
        </p:nvGraphicFramePr>
        <p:xfrm>
          <a:off x="7475132" y="1172817"/>
          <a:ext cx="8066716" cy="1128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7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28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#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CHANGE</a:t>
                      </a:r>
                      <a:r>
                        <a:rPr lang="en-US" sz="1200" baseline="0" dirty="0">
                          <a:solidFill>
                            <a:sysClr val="windowText" lastClr="000000"/>
                          </a:solidFill>
                        </a:rPr>
                        <a:t> IDEA(S)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MEASURE(S)/OUTCOME(S)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2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>
                          <a:solidFill>
                            <a:sysClr val="windowText" lastClr="000000"/>
                          </a:solidFill>
                        </a:rPr>
                        <a:t>How will this impact individual practice?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2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>
                          <a:solidFill>
                            <a:sysClr val="windowText" lastClr="000000"/>
                          </a:solidFill>
                        </a:rPr>
                        <a:t>How will this impact patient care?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507976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453985"/>
              </p:ext>
            </p:extLst>
          </p:nvPr>
        </p:nvGraphicFramePr>
        <p:xfrm>
          <a:off x="4821" y="8444070"/>
          <a:ext cx="7395051" cy="1606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1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4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41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10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#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ROOT CAUSE(S)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BEST PRACTICE(S)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CHANGE</a:t>
                      </a:r>
                      <a:r>
                        <a:rPr lang="en-US" sz="1200" baseline="0" dirty="0">
                          <a:solidFill>
                            <a:sysClr val="windowText" lastClr="000000"/>
                          </a:solidFill>
                        </a:rPr>
                        <a:t> IDEA(S)</a:t>
                      </a:r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5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5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588565"/>
                  </a:ext>
                </a:extLst>
              </a:tr>
            </a:tbl>
          </a:graphicData>
        </a:graphic>
      </p:graphicFrame>
      <p:grpSp>
        <p:nvGrpSpPr>
          <p:cNvPr id="75" name="Group 74"/>
          <p:cNvGrpSpPr/>
          <p:nvPr/>
        </p:nvGrpSpPr>
        <p:grpSpPr>
          <a:xfrm>
            <a:off x="14793328" y="8971886"/>
            <a:ext cx="807274" cy="936980"/>
            <a:chOff x="6172200" y="-136198"/>
            <a:chExt cx="1208450" cy="1313232"/>
          </a:xfrm>
        </p:grpSpPr>
        <p:pic>
          <p:nvPicPr>
            <p:cNvPr id="1026" name="Picture 2" descr="Pictur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172200" y="152400"/>
              <a:ext cx="1208450" cy="6828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1" name="TextBox 30"/>
            <p:cNvSpPr txBox="1"/>
            <p:nvPr/>
          </p:nvSpPr>
          <p:spPr>
            <a:xfrm rot="5400000">
              <a:off x="5640175" y="472027"/>
              <a:ext cx="1313232" cy="9678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vert270" wrap="square" lIns="6759" tIns="6759" rIns="6759" bIns="6759" rtlCol="0">
              <a:spAutoFit/>
            </a:bodyPr>
            <a:lstStyle/>
            <a:p>
              <a:pPr algn="r" defTabSz="836538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200" b="1" dirty="0">
                  <a:solidFill>
                    <a:srgbClr val="1F497D">
                      <a:lumMod val="75000"/>
                    </a:srgbClr>
                  </a:solidFill>
                  <a:latin typeface="+mn-lt"/>
                </a:rPr>
                <a:t>FOCUS</a:t>
              </a:r>
            </a:p>
          </p:txBody>
        </p:sp>
      </p:grp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716543"/>
              </p:ext>
            </p:extLst>
          </p:nvPr>
        </p:nvGraphicFramePr>
        <p:xfrm>
          <a:off x="12643" y="24685"/>
          <a:ext cx="15544800" cy="568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1439">
                <a:tc>
                  <a:txBody>
                    <a:bodyPr/>
                    <a:lstStyle/>
                    <a:p>
                      <a:pPr algn="just" defTabSz="623735" fontAlgn="base">
                        <a:spcBef>
                          <a:spcPct val="0"/>
                        </a:spcBef>
                      </a:pPr>
                      <a:r>
                        <a:rPr lang="en-US" sz="2100" b="1" dirty="0">
                          <a:solidFill>
                            <a:schemeClr val="tx1"/>
                          </a:solidFill>
                        </a:rPr>
                        <a:t>TITLE: </a:t>
                      </a:r>
                    </a:p>
                    <a:p>
                      <a:pPr algn="just" defTabSz="623735" fontAlgn="base">
                        <a:spcBef>
                          <a:spcPct val="0"/>
                        </a:spcBef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Date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Initiated: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0682" marR="80682" marT="40341" marB="40341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1896" y="1158855"/>
            <a:ext cx="69869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Text here.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896" y="2233768"/>
            <a:ext cx="70285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Names, credentials, titles, email addresses.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-381000" y="3089321"/>
            <a:ext cx="78218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080" lvl="2" indent="-18288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Text here.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75132" y="8207710"/>
            <a:ext cx="81725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Text here.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467600" y="4308983"/>
            <a:ext cx="8125470" cy="402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Text or table/image here.</a:t>
            </a:r>
          </a:p>
          <a:p>
            <a:pPr marL="171450" indent="-171450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(We need at least two data points - baseline and end point, along with dates for each)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15E032-E706-964C-B9C3-88953E9F30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0859" y="75397"/>
            <a:ext cx="3394450" cy="4833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68677E4-0F5E-01B4-010E-6AF65A445036}"/>
              </a:ext>
            </a:extLst>
          </p:cNvPr>
          <p:cNvSpPr txBox="1"/>
          <p:nvPr/>
        </p:nvSpPr>
        <p:spPr>
          <a:xfrm>
            <a:off x="7458075" y="2783174"/>
            <a:ext cx="79572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+mn-lt"/>
              </a:rPr>
              <a:t>SPECIFIC AIM STATEMENT:</a:t>
            </a:r>
            <a:r>
              <a:rPr lang="en-US" sz="1200" i="1" dirty="0">
                <a:latin typeface="+mn-lt"/>
              </a:rPr>
              <a:t>  We will [improve, increase, decrease] the [number, amount, percent] of [the process] from [baseline measure] to [goal measure] by [date].</a:t>
            </a:r>
            <a:endParaRPr lang="en-US" sz="1200" b="1" dirty="0"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9D69EB7-0A6E-1EC7-6370-6285F7A1139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8334" y="-30307"/>
            <a:ext cx="2112268" cy="79248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12C5A88-734D-1217-BB44-375D6E60876B}"/>
              </a:ext>
            </a:extLst>
          </p:cNvPr>
          <p:cNvSpPr txBox="1"/>
          <p:nvPr/>
        </p:nvSpPr>
        <p:spPr>
          <a:xfrm>
            <a:off x="-363583" y="4469403"/>
            <a:ext cx="78218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080" lvl="2" indent="-18288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Text or chart/image here.</a:t>
            </a:r>
          </a:p>
        </p:txBody>
      </p:sp>
    </p:spTree>
    <p:extLst>
      <p:ext uri="{BB962C8B-B14F-4D97-AF65-F5344CB8AC3E}">
        <p14:creationId xmlns:p14="http://schemas.microsoft.com/office/powerpoint/2010/main" val="149218481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AFCH_and_SMPH_PowerPoint_Template (1)</Template>
  <TotalTime>259</TotalTime>
  <Words>271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1_Office Theme</vt:lpstr>
      <vt:lpstr>PowerPoint Presentation</vt:lpstr>
    </vt:vector>
  </TitlesOfParts>
  <Company>SMPH - Pediatrics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M. O'Connell, MD</dc:creator>
  <cp:lastModifiedBy>James Eberhard</cp:lastModifiedBy>
  <cp:revision>37</cp:revision>
  <cp:lastPrinted>2009-10-27T17:56:39Z</cp:lastPrinted>
  <dcterms:created xsi:type="dcterms:W3CDTF">2018-07-17T16:42:03Z</dcterms:created>
  <dcterms:modified xsi:type="dcterms:W3CDTF">2026-06-25T16:12:17Z</dcterms:modified>
</cp:coreProperties>
</file>