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CC0000"/>
    <a:srgbClr val="0035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187" autoAdjust="0"/>
    <p:restoredTop sz="96395" autoAdjust="0"/>
  </p:normalViewPr>
  <p:slideViewPr>
    <p:cSldViewPr>
      <p:cViewPr varScale="1">
        <p:scale>
          <a:sx n="127" d="100"/>
          <a:sy n="127" d="100"/>
        </p:scale>
        <p:origin x="194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9" d="100"/>
          <a:sy n="119" d="100"/>
        </p:scale>
        <p:origin x="-3176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97C3B20-BE47-4C45-97AF-EB5924C163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54884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DCD9E2-EDA7-43ED-98A6-7FCE21ACD0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2808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8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36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54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73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91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096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27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46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C105-0A6E-48B1-99F6-460C5C23A04B}" type="datetimeFigureOut">
              <a:rPr lang="en-US" smtClean="0"/>
              <a:pPr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C98B-1366-46BD-9540-140B372AE5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510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C105-0A6E-48B1-99F6-460C5C23A04B}" type="datetimeFigureOut">
              <a:rPr lang="en-US" smtClean="0"/>
              <a:pPr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C98B-1366-46BD-9540-140B372AE5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20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29679" y="365131"/>
            <a:ext cx="2740025" cy="77946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2" y="365131"/>
            <a:ext cx="8067675" cy="77946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C105-0A6E-48B1-99F6-460C5C23A04B}" type="datetimeFigureOut">
              <a:rPr lang="en-US" smtClean="0"/>
              <a:pPr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C98B-1366-46BD-9540-140B372AE5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3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C105-0A6E-48B1-99F6-460C5C23A04B}" type="datetimeFigureOut">
              <a:rPr lang="en-US" smtClean="0"/>
              <a:pPr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C98B-1366-46BD-9540-140B372AE5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706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6" y="4406902"/>
            <a:ext cx="7772400" cy="1362075"/>
          </a:xfrm>
        </p:spPr>
        <p:txBody>
          <a:bodyPr anchor="t"/>
          <a:lstStyle>
            <a:lvl1pPr algn="l">
              <a:defRPr sz="3618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6" y="2906716"/>
            <a:ext cx="7772400" cy="1500186"/>
          </a:xfrm>
        </p:spPr>
        <p:txBody>
          <a:bodyPr anchor="b"/>
          <a:lstStyle>
            <a:lvl1pPr marL="0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1pPr>
            <a:lvl2pPr marL="418270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2pPr>
            <a:lvl3pPr marL="836538" indent="0">
              <a:buNone/>
              <a:defRPr sz="1412">
                <a:solidFill>
                  <a:schemeClr val="tx1">
                    <a:tint val="75000"/>
                  </a:schemeClr>
                </a:solidFill>
              </a:defRPr>
            </a:lvl3pPr>
            <a:lvl4pPr marL="1254808" indent="0">
              <a:buNone/>
              <a:defRPr sz="1324">
                <a:solidFill>
                  <a:schemeClr val="tx1">
                    <a:tint val="75000"/>
                  </a:schemeClr>
                </a:solidFill>
              </a:defRPr>
            </a:lvl4pPr>
            <a:lvl5pPr marL="1673079" indent="0">
              <a:buNone/>
              <a:defRPr sz="1324">
                <a:solidFill>
                  <a:schemeClr val="tx1">
                    <a:tint val="75000"/>
                  </a:schemeClr>
                </a:solidFill>
              </a:defRPr>
            </a:lvl5pPr>
            <a:lvl6pPr marL="2091347" indent="0">
              <a:buNone/>
              <a:defRPr sz="1324">
                <a:solidFill>
                  <a:schemeClr val="tx1">
                    <a:tint val="75000"/>
                  </a:schemeClr>
                </a:solidFill>
              </a:defRPr>
            </a:lvl6pPr>
            <a:lvl7pPr marL="2509615" indent="0">
              <a:buNone/>
              <a:defRPr sz="1324">
                <a:solidFill>
                  <a:schemeClr val="tx1">
                    <a:tint val="75000"/>
                  </a:schemeClr>
                </a:solidFill>
              </a:defRPr>
            </a:lvl7pPr>
            <a:lvl8pPr marL="2927886" indent="0">
              <a:buNone/>
              <a:defRPr sz="1324">
                <a:solidFill>
                  <a:schemeClr val="tx1">
                    <a:tint val="75000"/>
                  </a:schemeClr>
                </a:solidFill>
              </a:defRPr>
            </a:lvl8pPr>
            <a:lvl9pPr marL="3346155" indent="0">
              <a:buNone/>
              <a:defRPr sz="13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C105-0A6E-48B1-99F6-460C5C23A04B}" type="datetimeFigureOut">
              <a:rPr lang="en-US" smtClean="0"/>
              <a:pPr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C98B-1366-46BD-9540-140B372AE5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627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2" y="2132017"/>
            <a:ext cx="5403850" cy="6027738"/>
          </a:xfrm>
        </p:spPr>
        <p:txBody>
          <a:bodyPr/>
          <a:lstStyle>
            <a:lvl1pPr>
              <a:defRPr sz="2559"/>
            </a:lvl1pPr>
            <a:lvl2pPr>
              <a:defRPr sz="2206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  <a:lvl6pPr>
              <a:defRPr sz="1765"/>
            </a:lvl6pPr>
            <a:lvl7pPr>
              <a:defRPr sz="1765"/>
            </a:lvl7pPr>
            <a:lvl8pPr>
              <a:defRPr sz="1765"/>
            </a:lvl8pPr>
            <a:lvl9pPr>
              <a:defRPr sz="17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5852" y="2132017"/>
            <a:ext cx="5403850" cy="6027738"/>
          </a:xfrm>
        </p:spPr>
        <p:txBody>
          <a:bodyPr/>
          <a:lstStyle>
            <a:lvl1pPr>
              <a:defRPr sz="2559"/>
            </a:lvl1pPr>
            <a:lvl2pPr>
              <a:defRPr sz="2206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  <a:lvl6pPr>
              <a:defRPr sz="1765"/>
            </a:lvl6pPr>
            <a:lvl7pPr>
              <a:defRPr sz="1765"/>
            </a:lvl7pPr>
            <a:lvl8pPr>
              <a:defRPr sz="1765"/>
            </a:lvl8pPr>
            <a:lvl9pPr>
              <a:defRPr sz="17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C105-0A6E-48B1-99F6-460C5C23A04B}" type="datetimeFigureOut">
              <a:rPr lang="en-US" smtClean="0"/>
              <a:pPr/>
              <a:t>3/26/2021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C98B-1366-46BD-9540-140B372AE5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494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45"/>
            <a:ext cx="8229600" cy="114300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9"/>
            <a:ext cx="4040190" cy="639761"/>
          </a:xfrm>
        </p:spPr>
        <p:txBody>
          <a:bodyPr anchor="b"/>
          <a:lstStyle>
            <a:lvl1pPr marL="0" indent="0">
              <a:buNone/>
              <a:defRPr sz="2206" b="1"/>
            </a:lvl1pPr>
            <a:lvl2pPr marL="418270" indent="0">
              <a:buNone/>
              <a:defRPr sz="1765" b="1"/>
            </a:lvl2pPr>
            <a:lvl3pPr marL="836538" indent="0">
              <a:buNone/>
              <a:defRPr sz="1765" b="1"/>
            </a:lvl3pPr>
            <a:lvl4pPr marL="1254808" indent="0">
              <a:buNone/>
              <a:defRPr sz="1412" b="1"/>
            </a:lvl4pPr>
            <a:lvl5pPr marL="1673079" indent="0">
              <a:buNone/>
              <a:defRPr sz="1412" b="1"/>
            </a:lvl5pPr>
            <a:lvl6pPr marL="2091347" indent="0">
              <a:buNone/>
              <a:defRPr sz="1412" b="1"/>
            </a:lvl6pPr>
            <a:lvl7pPr marL="2509615" indent="0">
              <a:buNone/>
              <a:defRPr sz="1412" b="1"/>
            </a:lvl7pPr>
            <a:lvl8pPr marL="2927886" indent="0">
              <a:buNone/>
              <a:defRPr sz="1412" b="1"/>
            </a:lvl8pPr>
            <a:lvl9pPr marL="3346155" indent="0">
              <a:buNone/>
              <a:defRPr sz="141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80"/>
            <a:ext cx="4040190" cy="3951289"/>
          </a:xfrm>
        </p:spPr>
        <p:txBody>
          <a:bodyPr/>
          <a:lstStyle>
            <a:lvl1pPr>
              <a:defRPr sz="2206"/>
            </a:lvl1pPr>
            <a:lvl2pPr>
              <a:defRPr sz="1765"/>
            </a:lvl2pPr>
            <a:lvl3pPr>
              <a:defRPr sz="1765"/>
            </a:lvl3pPr>
            <a:lvl4pPr>
              <a:defRPr sz="1412"/>
            </a:lvl4pPr>
            <a:lvl5pPr>
              <a:defRPr sz="1412"/>
            </a:lvl5pPr>
            <a:lvl6pPr>
              <a:defRPr sz="1412"/>
            </a:lvl6pPr>
            <a:lvl7pPr>
              <a:defRPr sz="1412"/>
            </a:lvl7pPr>
            <a:lvl8pPr>
              <a:defRPr sz="1412"/>
            </a:lvl8pPr>
            <a:lvl9pPr>
              <a:defRPr sz="141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9"/>
            <a:ext cx="4041775" cy="639761"/>
          </a:xfrm>
        </p:spPr>
        <p:txBody>
          <a:bodyPr anchor="b"/>
          <a:lstStyle>
            <a:lvl1pPr marL="0" indent="0">
              <a:buNone/>
              <a:defRPr sz="2206" b="1"/>
            </a:lvl1pPr>
            <a:lvl2pPr marL="418270" indent="0">
              <a:buNone/>
              <a:defRPr sz="1765" b="1"/>
            </a:lvl2pPr>
            <a:lvl3pPr marL="836538" indent="0">
              <a:buNone/>
              <a:defRPr sz="1765" b="1"/>
            </a:lvl3pPr>
            <a:lvl4pPr marL="1254808" indent="0">
              <a:buNone/>
              <a:defRPr sz="1412" b="1"/>
            </a:lvl4pPr>
            <a:lvl5pPr marL="1673079" indent="0">
              <a:buNone/>
              <a:defRPr sz="1412" b="1"/>
            </a:lvl5pPr>
            <a:lvl6pPr marL="2091347" indent="0">
              <a:buNone/>
              <a:defRPr sz="1412" b="1"/>
            </a:lvl6pPr>
            <a:lvl7pPr marL="2509615" indent="0">
              <a:buNone/>
              <a:defRPr sz="1412" b="1"/>
            </a:lvl7pPr>
            <a:lvl8pPr marL="2927886" indent="0">
              <a:buNone/>
              <a:defRPr sz="1412" b="1"/>
            </a:lvl8pPr>
            <a:lvl9pPr marL="3346155" indent="0">
              <a:buNone/>
              <a:defRPr sz="141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80"/>
            <a:ext cx="4041775" cy="3951289"/>
          </a:xfrm>
        </p:spPr>
        <p:txBody>
          <a:bodyPr/>
          <a:lstStyle>
            <a:lvl1pPr>
              <a:defRPr sz="2206"/>
            </a:lvl1pPr>
            <a:lvl2pPr>
              <a:defRPr sz="1765"/>
            </a:lvl2pPr>
            <a:lvl3pPr>
              <a:defRPr sz="1765"/>
            </a:lvl3pPr>
            <a:lvl4pPr>
              <a:defRPr sz="1412"/>
            </a:lvl4pPr>
            <a:lvl5pPr>
              <a:defRPr sz="1412"/>
            </a:lvl5pPr>
            <a:lvl6pPr>
              <a:defRPr sz="1412"/>
            </a:lvl6pPr>
            <a:lvl7pPr>
              <a:defRPr sz="1412"/>
            </a:lvl7pPr>
            <a:lvl8pPr>
              <a:defRPr sz="1412"/>
            </a:lvl8pPr>
            <a:lvl9pPr>
              <a:defRPr sz="141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C105-0A6E-48B1-99F6-460C5C23A04B}" type="datetimeFigureOut">
              <a:rPr lang="en-US" smtClean="0"/>
              <a:pPr/>
              <a:t>3/26/2021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C98B-1366-46BD-9540-140B372AE5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75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C105-0A6E-48B1-99F6-460C5C23A04B}" type="datetimeFigureOut">
              <a:rPr lang="en-US" smtClean="0"/>
              <a:pPr/>
              <a:t>3/26/2021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C98B-1366-46BD-9540-140B372AE5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604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C105-0A6E-48B1-99F6-460C5C23A04B}" type="datetimeFigureOut">
              <a:rPr lang="en-US" smtClean="0"/>
              <a:pPr/>
              <a:t>3/26/2021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C98B-1366-46BD-9540-140B372AE5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759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0"/>
          </a:xfrm>
        </p:spPr>
        <p:txBody>
          <a:bodyPr anchor="b"/>
          <a:lstStyle>
            <a:lvl1pPr algn="l">
              <a:defRPr sz="176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4"/>
          </a:xfrm>
        </p:spPr>
        <p:txBody>
          <a:bodyPr/>
          <a:lstStyle>
            <a:lvl1pPr>
              <a:defRPr sz="2912"/>
            </a:lvl1pPr>
            <a:lvl2pPr>
              <a:defRPr sz="2559"/>
            </a:lvl2pPr>
            <a:lvl3pPr>
              <a:defRPr sz="2206"/>
            </a:lvl3pPr>
            <a:lvl4pPr>
              <a:defRPr sz="1765"/>
            </a:lvl4pPr>
            <a:lvl5pPr>
              <a:defRPr sz="1765"/>
            </a:lvl5pPr>
            <a:lvl6pPr>
              <a:defRPr sz="1765"/>
            </a:lvl6pPr>
            <a:lvl7pPr>
              <a:defRPr sz="1765"/>
            </a:lvl7pPr>
            <a:lvl8pPr>
              <a:defRPr sz="1765"/>
            </a:lvl8pPr>
            <a:lvl9pPr>
              <a:defRPr sz="17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4"/>
            <a:ext cx="3008313" cy="4691061"/>
          </a:xfrm>
        </p:spPr>
        <p:txBody>
          <a:bodyPr/>
          <a:lstStyle>
            <a:lvl1pPr marL="0" indent="0">
              <a:buNone/>
              <a:defRPr sz="1324"/>
            </a:lvl1pPr>
            <a:lvl2pPr marL="418270" indent="0">
              <a:buNone/>
              <a:defRPr sz="1059"/>
            </a:lvl2pPr>
            <a:lvl3pPr marL="836538" indent="0">
              <a:buNone/>
              <a:defRPr sz="971"/>
            </a:lvl3pPr>
            <a:lvl4pPr marL="1254808" indent="0">
              <a:buNone/>
              <a:defRPr sz="794"/>
            </a:lvl4pPr>
            <a:lvl5pPr marL="1673079" indent="0">
              <a:buNone/>
              <a:defRPr sz="794"/>
            </a:lvl5pPr>
            <a:lvl6pPr marL="2091347" indent="0">
              <a:buNone/>
              <a:defRPr sz="794"/>
            </a:lvl6pPr>
            <a:lvl7pPr marL="2509615" indent="0">
              <a:buNone/>
              <a:defRPr sz="794"/>
            </a:lvl7pPr>
            <a:lvl8pPr marL="2927886" indent="0">
              <a:buNone/>
              <a:defRPr sz="794"/>
            </a:lvl8pPr>
            <a:lvl9pPr marL="3346155" indent="0">
              <a:buNone/>
              <a:defRPr sz="7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C105-0A6E-48B1-99F6-460C5C23A04B}" type="datetimeFigureOut">
              <a:rPr lang="en-US" smtClean="0"/>
              <a:pPr/>
              <a:t>3/26/2021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C98B-1366-46BD-9540-140B372AE5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807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90" y="4800604"/>
            <a:ext cx="5486400" cy="566739"/>
          </a:xfrm>
        </p:spPr>
        <p:txBody>
          <a:bodyPr anchor="b"/>
          <a:lstStyle>
            <a:lvl1pPr algn="l">
              <a:defRPr sz="176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90" y="612779"/>
            <a:ext cx="5486400" cy="4114800"/>
          </a:xfrm>
        </p:spPr>
        <p:txBody>
          <a:bodyPr/>
          <a:lstStyle>
            <a:lvl1pPr marL="0" indent="0">
              <a:buNone/>
              <a:defRPr sz="2912"/>
            </a:lvl1pPr>
            <a:lvl2pPr marL="418270" indent="0">
              <a:buNone/>
              <a:defRPr sz="2559"/>
            </a:lvl2pPr>
            <a:lvl3pPr marL="836538" indent="0">
              <a:buNone/>
              <a:defRPr sz="2206"/>
            </a:lvl3pPr>
            <a:lvl4pPr marL="1254808" indent="0">
              <a:buNone/>
              <a:defRPr sz="1765"/>
            </a:lvl4pPr>
            <a:lvl5pPr marL="1673079" indent="0">
              <a:buNone/>
              <a:defRPr sz="1765"/>
            </a:lvl5pPr>
            <a:lvl6pPr marL="2091347" indent="0">
              <a:buNone/>
              <a:defRPr sz="1765"/>
            </a:lvl6pPr>
            <a:lvl7pPr marL="2509615" indent="0">
              <a:buNone/>
              <a:defRPr sz="1765"/>
            </a:lvl7pPr>
            <a:lvl8pPr marL="2927886" indent="0">
              <a:buNone/>
              <a:defRPr sz="1765"/>
            </a:lvl8pPr>
            <a:lvl9pPr marL="3346155" indent="0">
              <a:buNone/>
              <a:defRPr sz="176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90" y="5367343"/>
            <a:ext cx="5486400" cy="804861"/>
          </a:xfrm>
        </p:spPr>
        <p:txBody>
          <a:bodyPr/>
          <a:lstStyle>
            <a:lvl1pPr marL="0" indent="0">
              <a:buNone/>
              <a:defRPr sz="1324"/>
            </a:lvl1pPr>
            <a:lvl2pPr marL="418270" indent="0">
              <a:buNone/>
              <a:defRPr sz="1059"/>
            </a:lvl2pPr>
            <a:lvl3pPr marL="836538" indent="0">
              <a:buNone/>
              <a:defRPr sz="971"/>
            </a:lvl3pPr>
            <a:lvl4pPr marL="1254808" indent="0">
              <a:buNone/>
              <a:defRPr sz="794"/>
            </a:lvl4pPr>
            <a:lvl5pPr marL="1673079" indent="0">
              <a:buNone/>
              <a:defRPr sz="794"/>
            </a:lvl5pPr>
            <a:lvl6pPr marL="2091347" indent="0">
              <a:buNone/>
              <a:defRPr sz="794"/>
            </a:lvl6pPr>
            <a:lvl7pPr marL="2509615" indent="0">
              <a:buNone/>
              <a:defRPr sz="794"/>
            </a:lvl7pPr>
            <a:lvl8pPr marL="2927886" indent="0">
              <a:buNone/>
              <a:defRPr sz="794"/>
            </a:lvl8pPr>
            <a:lvl9pPr marL="3346155" indent="0">
              <a:buNone/>
              <a:defRPr sz="7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C105-0A6E-48B1-99F6-460C5C23A04B}" type="datetimeFigureOut">
              <a:rPr lang="en-US" smtClean="0"/>
              <a:pPr/>
              <a:t>3/26/2021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DC98B-1366-46BD-9540-140B372AE5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257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5"/>
            <a:ext cx="8229600" cy="1143001"/>
          </a:xfrm>
          <a:prstGeom prst="rect">
            <a:avLst/>
          </a:prstGeom>
        </p:spPr>
        <p:txBody>
          <a:bodyPr vert="horz" lIns="94801" tIns="47400" rIns="94801" bIns="4740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2"/>
          </a:xfrm>
          <a:prstGeom prst="rect">
            <a:avLst/>
          </a:prstGeom>
        </p:spPr>
        <p:txBody>
          <a:bodyPr vert="horz" lIns="94801" tIns="47400" rIns="94801" bIns="4740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2" y="6356351"/>
            <a:ext cx="2133600" cy="365125"/>
          </a:xfrm>
          <a:prstGeom prst="rect">
            <a:avLst/>
          </a:prstGeom>
        </p:spPr>
        <p:txBody>
          <a:bodyPr vert="horz" lIns="94801" tIns="47400" rIns="94801" bIns="47400" rtlCol="0" anchor="ctr"/>
          <a:lstStyle>
            <a:lvl1pPr algn="l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4C105-0A6E-48B1-99F6-460C5C23A04B}" type="datetimeFigureOut">
              <a:rPr lang="en-US" smtClean="0"/>
              <a:pPr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5" y="6356351"/>
            <a:ext cx="2895601" cy="365125"/>
          </a:xfrm>
          <a:prstGeom prst="rect">
            <a:avLst/>
          </a:prstGeom>
        </p:spPr>
        <p:txBody>
          <a:bodyPr vert="horz" lIns="94801" tIns="47400" rIns="94801" bIns="47400" rtlCol="0" anchor="ctr"/>
          <a:lstStyle>
            <a:lvl1pPr algn="ct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4801" tIns="47400" rIns="94801" bIns="4740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DC98B-1366-46BD-9540-140B372AE5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120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836538" rtl="0" eaLnBrk="1" latinLnBrk="0" hangingPunct="1">
        <a:spcBef>
          <a:spcPct val="0"/>
        </a:spcBef>
        <a:buNone/>
        <a:defRPr sz="414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3702" indent="-313702" algn="l" defTabSz="836538" rtl="0" eaLnBrk="1" latinLnBrk="0" hangingPunct="1">
        <a:spcBef>
          <a:spcPct val="20000"/>
        </a:spcBef>
        <a:buFont typeface="Arial" pitchFamily="34" charset="0"/>
        <a:buChar char="•"/>
        <a:defRPr sz="2912" kern="1200">
          <a:solidFill>
            <a:schemeClr val="tx1"/>
          </a:solidFill>
          <a:latin typeface="+mn-lt"/>
          <a:ea typeface="+mn-ea"/>
          <a:cs typeface="+mn-cs"/>
        </a:defRPr>
      </a:lvl1pPr>
      <a:lvl2pPr marL="679687" indent="-261418" algn="l" defTabSz="836538" rtl="0" eaLnBrk="1" latinLnBrk="0" hangingPunct="1">
        <a:spcBef>
          <a:spcPct val="20000"/>
        </a:spcBef>
        <a:buFont typeface="Arial" pitchFamily="34" charset="0"/>
        <a:buChar char="–"/>
        <a:defRPr sz="2559" kern="1200">
          <a:solidFill>
            <a:schemeClr val="tx1"/>
          </a:solidFill>
          <a:latin typeface="+mn-lt"/>
          <a:ea typeface="+mn-ea"/>
          <a:cs typeface="+mn-cs"/>
        </a:defRPr>
      </a:lvl2pPr>
      <a:lvl3pPr marL="1045675" indent="-209134" algn="l" defTabSz="836538" rtl="0" eaLnBrk="1" latinLnBrk="0" hangingPunct="1">
        <a:spcBef>
          <a:spcPct val="20000"/>
        </a:spcBef>
        <a:buFont typeface="Arial" pitchFamily="34" charset="0"/>
        <a:buChar char="•"/>
        <a:defRPr sz="2206" kern="1200">
          <a:solidFill>
            <a:schemeClr val="tx1"/>
          </a:solidFill>
          <a:latin typeface="+mn-lt"/>
          <a:ea typeface="+mn-ea"/>
          <a:cs typeface="+mn-cs"/>
        </a:defRPr>
      </a:lvl3pPr>
      <a:lvl4pPr marL="1463942" indent="-209134" algn="l" defTabSz="836538" rtl="0" eaLnBrk="1" latinLnBrk="0" hangingPunct="1">
        <a:spcBef>
          <a:spcPct val="20000"/>
        </a:spcBef>
        <a:buFont typeface="Arial" pitchFamily="34" charset="0"/>
        <a:buChar char="–"/>
        <a:defRPr sz="1765" kern="1200">
          <a:solidFill>
            <a:schemeClr val="tx1"/>
          </a:solidFill>
          <a:latin typeface="+mn-lt"/>
          <a:ea typeface="+mn-ea"/>
          <a:cs typeface="+mn-cs"/>
        </a:defRPr>
      </a:lvl4pPr>
      <a:lvl5pPr marL="1882213" indent="-209134" algn="l" defTabSz="836538" rtl="0" eaLnBrk="1" latinLnBrk="0" hangingPunct="1">
        <a:spcBef>
          <a:spcPct val="20000"/>
        </a:spcBef>
        <a:buFont typeface="Arial" pitchFamily="34" charset="0"/>
        <a:buChar char="»"/>
        <a:defRPr sz="1765" kern="1200">
          <a:solidFill>
            <a:schemeClr val="tx1"/>
          </a:solidFill>
          <a:latin typeface="+mn-lt"/>
          <a:ea typeface="+mn-ea"/>
          <a:cs typeface="+mn-cs"/>
        </a:defRPr>
      </a:lvl5pPr>
      <a:lvl6pPr marL="2300483" indent="-209134" algn="l" defTabSz="836538" rtl="0" eaLnBrk="1" latinLnBrk="0" hangingPunct="1">
        <a:spcBef>
          <a:spcPct val="20000"/>
        </a:spcBef>
        <a:buFont typeface="Arial" pitchFamily="34" charset="0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6pPr>
      <a:lvl7pPr marL="2718751" indent="-209134" algn="l" defTabSz="836538" rtl="0" eaLnBrk="1" latinLnBrk="0" hangingPunct="1">
        <a:spcBef>
          <a:spcPct val="20000"/>
        </a:spcBef>
        <a:buFont typeface="Arial" pitchFamily="34" charset="0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7pPr>
      <a:lvl8pPr marL="3137021" indent="-209134" algn="l" defTabSz="836538" rtl="0" eaLnBrk="1" latinLnBrk="0" hangingPunct="1">
        <a:spcBef>
          <a:spcPct val="20000"/>
        </a:spcBef>
        <a:buFont typeface="Arial" pitchFamily="34" charset="0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8pPr>
      <a:lvl9pPr marL="3555290" indent="-209134" algn="l" defTabSz="836538" rtl="0" eaLnBrk="1" latinLnBrk="0" hangingPunct="1">
        <a:spcBef>
          <a:spcPct val="20000"/>
        </a:spcBef>
        <a:buFont typeface="Arial" pitchFamily="34" charset="0"/>
        <a:buChar char="•"/>
        <a:defRPr sz="17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36538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1pPr>
      <a:lvl2pPr marL="418270" algn="l" defTabSz="836538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2pPr>
      <a:lvl3pPr marL="836538" algn="l" defTabSz="836538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3pPr>
      <a:lvl4pPr marL="1254808" algn="l" defTabSz="836538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4pPr>
      <a:lvl5pPr marL="1673079" algn="l" defTabSz="836538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5pPr>
      <a:lvl6pPr marL="2091347" algn="l" defTabSz="836538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6pPr>
      <a:lvl7pPr marL="2509615" algn="l" defTabSz="836538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7pPr>
      <a:lvl8pPr marL="2927886" algn="l" defTabSz="836538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8pPr>
      <a:lvl9pPr marL="3346155" algn="l" defTabSz="836538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Box 11"/>
          <p:cNvSpPr txBox="1">
            <a:spLocks noChangeArrowheads="1"/>
          </p:cNvSpPr>
          <p:nvPr/>
        </p:nvSpPr>
        <p:spPr bwMode="auto">
          <a:xfrm>
            <a:off x="4603693" y="805958"/>
            <a:ext cx="4239874" cy="6018425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55035" tIns="27518" rIns="55035" bIns="27518" numCol="1" anchor="t" anchorCtr="0" compatLnSpc="1">
            <a:prstTxWarp prst="textNoShape">
              <a:avLst/>
            </a:prstTxWarp>
          </a:bodyPr>
          <a:lstStyle/>
          <a:p>
            <a:pPr marL="151287" indent="-151287" algn="just" defTabSz="550384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882" b="1" dirty="0">
                <a:solidFill>
                  <a:prstClr val="black"/>
                </a:solidFill>
                <a:latin typeface="Calibri"/>
              </a:rPr>
              <a:t>Results of the </a:t>
            </a: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4603690" y="6292618"/>
            <a:ext cx="4239877" cy="21431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56306" tIns="28152" rIns="56306" bIns="28152" numCol="1" anchor="ctr" anchorCtr="0" compatLnSpc="1">
            <a:prstTxWarp prst="textNoShape">
              <a:avLst/>
            </a:prstTxWarp>
          </a:bodyPr>
          <a:lstStyle/>
          <a:p>
            <a:pPr defTabSz="563098">
              <a:spcAft>
                <a:spcPts val="615"/>
              </a:spcAft>
            </a:pPr>
            <a:r>
              <a:rPr lang="en-US" sz="971" b="1" dirty="0">
                <a:solidFill>
                  <a:srgbClr val="FFFFFF"/>
                </a:solidFill>
                <a:latin typeface="Calibri"/>
              </a:rPr>
              <a:t>A – CT and Determine Next Steps</a:t>
            </a:r>
            <a:endParaRPr lang="en-US" sz="971" i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350223" y="1634126"/>
            <a:ext cx="4239877" cy="201706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56306" tIns="28152" rIns="56306" bIns="28152" numCol="1" anchor="ctr" anchorCtr="0" compatLnSpc="1">
            <a:prstTxWarp prst="textNoShape">
              <a:avLst/>
            </a:prstTxWarp>
          </a:bodyPr>
          <a:lstStyle/>
          <a:p>
            <a:pPr defTabSz="643908">
              <a:spcAft>
                <a:spcPts val="704"/>
              </a:spcAft>
            </a:pPr>
            <a:r>
              <a:rPr lang="en-US" sz="971" b="1" dirty="0">
                <a:solidFill>
                  <a:srgbClr val="FFFFFF"/>
                </a:solidFill>
                <a:latin typeface="Calibri"/>
              </a:rPr>
              <a:t>O – RGANIZE a Team </a:t>
            </a:r>
            <a:endParaRPr lang="en-US" sz="882" i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323817" y="5852398"/>
            <a:ext cx="4271380" cy="21456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56306" tIns="28152" rIns="56306" bIns="28152" numCol="1" anchor="ctr" anchorCtr="0" compatLnSpc="1">
            <a:prstTxWarp prst="textNoShape">
              <a:avLst/>
            </a:prstTxWarp>
          </a:bodyPr>
          <a:lstStyle/>
          <a:p>
            <a:pPr defTabSz="563098">
              <a:spcAft>
                <a:spcPts val="615"/>
              </a:spcAft>
            </a:pPr>
            <a:r>
              <a:rPr lang="en-US" sz="971" b="1" dirty="0">
                <a:solidFill>
                  <a:prstClr val="white"/>
                </a:solidFill>
                <a:latin typeface="Calibri"/>
              </a:rPr>
              <a:t>S – ELECT the Improvement </a:t>
            </a:r>
            <a:endParaRPr lang="en-US" sz="882" i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32126" y="705105"/>
            <a:ext cx="4239877" cy="201706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56306" tIns="28152" rIns="56306" bIns="28152" numCol="1" anchor="ctr" anchorCtr="0" compatLnSpc="1">
            <a:prstTxWarp prst="textNoShape">
              <a:avLst/>
            </a:prstTxWarp>
          </a:bodyPr>
          <a:lstStyle/>
          <a:p>
            <a:pPr marL="0" lvl="1" defTabSz="563098">
              <a:spcAft>
                <a:spcPts val="615"/>
              </a:spcAft>
              <a:buClr>
                <a:srgbClr val="FFFFFF"/>
              </a:buClr>
            </a:pPr>
            <a:r>
              <a:rPr lang="en-US" sz="971" b="1" dirty="0">
                <a:solidFill>
                  <a:srgbClr val="FFFFFF"/>
                </a:solidFill>
                <a:latin typeface="Calibri"/>
              </a:rPr>
              <a:t>F – IND a Process to Improve</a:t>
            </a:r>
            <a:endParaRPr lang="en-US" sz="882" b="1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4572003" y="705104"/>
            <a:ext cx="4271564" cy="336176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56306" tIns="28152" rIns="56306" bIns="28152" numCol="1" anchor="ctr" anchorCtr="0" compatLnSpc="1">
            <a:prstTxWarp prst="textNoShape">
              <a:avLst/>
            </a:prstTxWarp>
          </a:bodyPr>
          <a:lstStyle/>
          <a:p>
            <a:pPr marL="0" lvl="1" defTabSz="643908">
              <a:spcAft>
                <a:spcPts val="0"/>
              </a:spcAft>
            </a:pPr>
            <a:r>
              <a:rPr lang="en-US" sz="971" b="1" dirty="0">
                <a:solidFill>
                  <a:prstClr val="white"/>
                </a:solidFill>
                <a:latin typeface="Calibri"/>
              </a:rPr>
              <a:t>P – LAN the Improvement </a:t>
            </a:r>
            <a:endParaRPr lang="en-US" sz="882" b="1" dirty="0">
              <a:solidFill>
                <a:prstClr val="white"/>
              </a:solidFill>
              <a:latin typeface="Calibri"/>
            </a:endParaRPr>
          </a:p>
          <a:p>
            <a:pPr marL="0" lvl="1" defTabSz="643908">
              <a:spcAft>
                <a:spcPts val="0"/>
              </a:spcAft>
            </a:pPr>
            <a:r>
              <a:rPr lang="en-US" sz="971" b="1" dirty="0">
                <a:solidFill>
                  <a:prstClr val="white"/>
                </a:solidFill>
                <a:latin typeface="Calibri"/>
              </a:rPr>
              <a:t>D – O the Improvement </a:t>
            </a:r>
            <a:endParaRPr lang="en-US" sz="882" i="1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4" name="Text Box 10"/>
          <p:cNvSpPr txBox="1">
            <a:spLocks noChangeArrowheads="1"/>
          </p:cNvSpPr>
          <p:nvPr/>
        </p:nvSpPr>
        <p:spPr bwMode="auto">
          <a:xfrm>
            <a:off x="355320" y="4377679"/>
            <a:ext cx="4239877" cy="201706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56306" tIns="28152" rIns="56306" bIns="28152" numCol="1" anchor="ctr" anchorCtr="0" compatLnSpc="1">
            <a:prstTxWarp prst="textNoShape">
              <a:avLst/>
            </a:prstTxWarp>
          </a:bodyPr>
          <a:lstStyle/>
          <a:p>
            <a:pPr marL="164238" indent="-164238" defTabSz="563098">
              <a:spcAft>
                <a:spcPts val="615"/>
              </a:spcAft>
            </a:pPr>
            <a:r>
              <a:rPr lang="en-US" sz="971" b="1" dirty="0">
                <a:solidFill>
                  <a:prstClr val="white"/>
                </a:solidFill>
                <a:latin typeface="Calibri"/>
              </a:rPr>
              <a:t>U – NDERSTAND Root Causes</a:t>
            </a:r>
            <a:endParaRPr lang="en-US" sz="882" i="1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349480" y="2179824"/>
            <a:ext cx="4239879" cy="184895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56306" tIns="28152" rIns="56306" bIns="28152" numCol="1" anchor="ctr" anchorCtr="0" compatLnSpc="1">
            <a:prstTxWarp prst="textNoShape">
              <a:avLst/>
            </a:prstTxWarp>
          </a:bodyPr>
          <a:lstStyle/>
          <a:p>
            <a:pPr marL="164238" indent="-164238" defTabSz="563098">
              <a:spcAft>
                <a:spcPts val="615"/>
              </a:spcAft>
            </a:pPr>
            <a:r>
              <a:rPr lang="en-US" sz="971" b="1" dirty="0">
                <a:solidFill>
                  <a:prstClr val="white"/>
                </a:solidFill>
                <a:latin typeface="Calibri"/>
              </a:rPr>
              <a:t>C – LARIFY Current Knowledge </a:t>
            </a:r>
            <a:endParaRPr lang="en-US" sz="816" i="1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4603692" y="2607855"/>
            <a:ext cx="4239876" cy="201706"/>
          </a:xfrm>
          <a:prstGeom prst="rect">
            <a:avLst/>
          </a:prstGeom>
          <a:solidFill>
            <a:schemeClr val="accent4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56306" tIns="28152" rIns="56306" bIns="28152" numCol="1" anchor="ctr" anchorCtr="0" compatLnSpc="1">
            <a:prstTxWarp prst="textNoShape">
              <a:avLst/>
            </a:prstTxWarp>
          </a:bodyPr>
          <a:lstStyle/>
          <a:p>
            <a:pPr defTabSz="563098">
              <a:spcAft>
                <a:spcPts val="615"/>
              </a:spcAft>
            </a:pPr>
            <a:r>
              <a:rPr lang="en-US" sz="971" b="1" dirty="0">
                <a:solidFill>
                  <a:prstClr val="white"/>
                </a:solidFill>
                <a:latin typeface="Calibri"/>
              </a:rPr>
              <a:t>C – HECK the Results </a:t>
            </a:r>
            <a:endParaRPr lang="en-US" sz="882" i="1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5701685"/>
              </p:ext>
            </p:extLst>
          </p:nvPr>
        </p:nvGraphicFramePr>
        <p:xfrm>
          <a:off x="4614177" y="1083065"/>
          <a:ext cx="4235508" cy="1420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1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22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3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515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ysClr val="windowText" lastClr="000000"/>
                          </a:solidFill>
                        </a:rPr>
                        <a:t>#</a:t>
                      </a: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ysClr val="windowText" lastClr="000000"/>
                          </a:solidFill>
                        </a:rPr>
                        <a:t>CHANGE</a:t>
                      </a:r>
                      <a:r>
                        <a:rPr lang="en-US" sz="900" baseline="0" dirty="0">
                          <a:solidFill>
                            <a:sysClr val="windowText" lastClr="000000"/>
                          </a:solidFill>
                        </a:rPr>
                        <a:t> IDEA(S)</a:t>
                      </a:r>
                      <a:endParaRPr lang="en-US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ysClr val="windowText" lastClr="000000"/>
                          </a:solidFill>
                        </a:rPr>
                        <a:t>MEASURE(S)/OUTCOME(S)</a:t>
                      </a: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624"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endParaRPr lang="en-US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solidFill>
                            <a:sysClr val="windowText" lastClr="000000"/>
                          </a:solidFill>
                        </a:rPr>
                        <a:t>Discuss with team and create/move </a:t>
                      </a:r>
                      <a:r>
                        <a:rPr lang="en-US" sz="900" dirty="0" err="1" smtClean="0">
                          <a:solidFill>
                            <a:sysClr val="windowText" lastClr="000000"/>
                          </a:solidFill>
                        </a:rPr>
                        <a:t>Syngo</a:t>
                      </a:r>
                      <a:r>
                        <a:rPr lang="en-US" sz="900" dirty="0" smtClean="0">
                          <a:solidFill>
                            <a:sysClr val="windowText" lastClr="000000"/>
                          </a:solidFill>
                        </a:rPr>
                        <a:t> comparison</a:t>
                      </a:r>
                      <a:r>
                        <a:rPr lang="en-US" sz="900" baseline="0" dirty="0" smtClean="0">
                          <a:solidFill>
                            <a:sysClr val="windowText" lastClr="000000"/>
                          </a:solidFill>
                        </a:rPr>
                        <a:t> option to make reporting easier to use</a:t>
                      </a:r>
                      <a:endParaRPr lang="en-US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solidFill>
                            <a:sysClr val="windowText" lastClr="000000"/>
                          </a:solidFill>
                        </a:rPr>
                        <a:t>Increase from 31-79% compliance</a:t>
                      </a: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624"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solidFill>
                            <a:sysClr val="windowText" lastClr="000000"/>
                          </a:solidFill>
                        </a:rPr>
                        <a:t>2a</a:t>
                      </a:r>
                      <a:endParaRPr lang="en-US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solidFill>
                            <a:sysClr val="windowText" lastClr="000000"/>
                          </a:solidFill>
                        </a:rPr>
                        <a:t>Add second location per feedback regarding echo reader preferences</a:t>
                      </a:r>
                      <a:endParaRPr lang="en-US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ysClr val="windowText" lastClr="000000"/>
                          </a:solidFill>
                        </a:rPr>
                        <a:t>Overall</a:t>
                      </a:r>
                      <a:r>
                        <a:rPr lang="en-US" sz="800" baseline="0" dirty="0" smtClean="0">
                          <a:solidFill>
                            <a:sysClr val="windowText" lastClr="000000"/>
                          </a:solidFill>
                        </a:rPr>
                        <a:t> c</a:t>
                      </a:r>
                      <a:r>
                        <a:rPr lang="en-US" sz="800" dirty="0" smtClean="0">
                          <a:solidFill>
                            <a:sysClr val="windowText" lastClr="000000"/>
                          </a:solidFill>
                        </a:rPr>
                        <a:t>ompliance remained stable</a:t>
                      </a:r>
                    </a:p>
                    <a:p>
                      <a:pPr algn="ctr"/>
                      <a:r>
                        <a:rPr lang="en-US" sz="800" dirty="0" smtClean="0">
                          <a:solidFill>
                            <a:sysClr val="windowText" lastClr="000000"/>
                          </a:solidFill>
                        </a:rPr>
                        <a:t>4/8 improved</a:t>
                      </a:r>
                    </a:p>
                    <a:p>
                      <a:pPr algn="ctr"/>
                      <a:r>
                        <a:rPr lang="en-US" sz="800" dirty="0" smtClean="0">
                          <a:solidFill>
                            <a:sysClr val="windowText" lastClr="000000"/>
                          </a:solidFill>
                        </a:rPr>
                        <a:t>2/8</a:t>
                      </a:r>
                      <a:r>
                        <a:rPr lang="en-US" sz="800" baseline="0" dirty="0" smtClean="0">
                          <a:solidFill>
                            <a:sysClr val="windowText" lastClr="000000"/>
                          </a:solidFill>
                        </a:rPr>
                        <a:t> no change</a:t>
                      </a:r>
                    </a:p>
                    <a:p>
                      <a:pPr algn="ctr"/>
                      <a:r>
                        <a:rPr lang="en-US" sz="800" baseline="0" dirty="0" smtClean="0">
                          <a:solidFill>
                            <a:sysClr val="windowText" lastClr="000000"/>
                          </a:solidFill>
                        </a:rPr>
                        <a:t>2/8 decreased slightly</a:t>
                      </a:r>
                      <a:endParaRPr lang="en-US" sz="80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468862"/>
                  </a:ext>
                </a:extLst>
              </a:tr>
              <a:tr h="349624"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solidFill>
                            <a:sysClr val="windowText" lastClr="000000"/>
                          </a:solidFill>
                        </a:rPr>
                        <a:t>2b</a:t>
                      </a:r>
                      <a:endParaRPr lang="en-US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solidFill>
                            <a:sysClr val="windowText" lastClr="000000"/>
                          </a:solidFill>
                        </a:rPr>
                        <a:t>Add date of comparison option</a:t>
                      </a:r>
                      <a:r>
                        <a:rPr lang="en-US" sz="900" baseline="0" dirty="0" smtClean="0">
                          <a:solidFill>
                            <a:sysClr val="windowText" lastClr="000000"/>
                          </a:solidFill>
                        </a:rPr>
                        <a:t> per feedback to make reporting more detailed</a:t>
                      </a:r>
                      <a:endParaRPr lang="en-US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900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901878"/>
                  </a:ext>
                </a:extLst>
              </a:tr>
            </a:tbl>
          </a:graphicData>
        </a:graphic>
      </p:graphicFrame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7047939"/>
              </p:ext>
            </p:extLst>
          </p:nvPr>
        </p:nvGraphicFramePr>
        <p:xfrm>
          <a:off x="319894" y="6116707"/>
          <a:ext cx="4247725" cy="710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94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94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0816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ysClr val="windowText" lastClr="000000"/>
                          </a:solidFill>
                        </a:rPr>
                        <a:t>#</a:t>
                      </a: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ysClr val="windowText" lastClr="000000"/>
                          </a:solidFill>
                        </a:rPr>
                        <a:t>ROOT CAUSE(S)</a:t>
                      </a: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ysClr val="windowText" lastClr="000000"/>
                          </a:solidFill>
                        </a:rPr>
                        <a:t>BEST PRACTICE(S)</a:t>
                      </a: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ysClr val="windowText" lastClr="000000"/>
                          </a:solidFill>
                        </a:rPr>
                        <a:t>CHANGE</a:t>
                      </a:r>
                      <a:r>
                        <a:rPr lang="en-US" sz="900" baseline="0" dirty="0">
                          <a:solidFill>
                            <a:sysClr val="windowText" lastClr="000000"/>
                          </a:solidFill>
                        </a:rPr>
                        <a:t> IDEA(S)</a:t>
                      </a:r>
                      <a:endParaRPr lang="en-US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463"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endParaRPr lang="en-US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solidFill>
                            <a:sysClr val="windowText" lastClr="000000"/>
                          </a:solidFill>
                        </a:rPr>
                        <a:t>Inconsistent comparison statement</a:t>
                      </a:r>
                      <a:endParaRPr lang="en-US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solidFill>
                            <a:sysClr val="windowText" lastClr="000000"/>
                          </a:solidFill>
                        </a:rPr>
                        <a:t>All echocardiogram studies have comparison statement in summary</a:t>
                      </a:r>
                      <a:endParaRPr lang="en-US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ysClr val="windowText" lastClr="000000"/>
                          </a:solidFill>
                        </a:rPr>
                        <a:t>-Create</a:t>
                      </a:r>
                      <a:r>
                        <a:rPr lang="en-US" sz="800" baseline="0" dirty="0" smtClean="0">
                          <a:solidFill>
                            <a:sysClr val="windowText" lastClr="000000"/>
                          </a:solidFill>
                        </a:rPr>
                        <a:t> location to enter comparison statement</a:t>
                      </a:r>
                      <a:endParaRPr lang="en-US" sz="800" baseline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lang="en-US" sz="800" baseline="0" dirty="0" smtClean="0">
                          <a:solidFill>
                            <a:sysClr val="windowText" lastClr="000000"/>
                          </a:solidFill>
                        </a:rPr>
                        <a:t>-Make expectation known</a:t>
                      </a:r>
                    </a:p>
                  </a:txBody>
                  <a:tcPr marL="80682" marR="80682" marT="40341" marB="403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75" name="Group 74"/>
          <p:cNvGrpSpPr/>
          <p:nvPr/>
        </p:nvGrpSpPr>
        <p:grpSpPr>
          <a:xfrm>
            <a:off x="4370295" y="183042"/>
            <a:ext cx="807274" cy="507125"/>
            <a:chOff x="6172200" y="152400"/>
            <a:chExt cx="1208450" cy="710765"/>
          </a:xfrm>
        </p:grpSpPr>
        <p:pic>
          <p:nvPicPr>
            <p:cNvPr id="1026" name="Picture 2" descr="Picture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172200" y="152400"/>
              <a:ext cx="1208450" cy="6828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1" name="TextBox 30"/>
            <p:cNvSpPr txBox="1"/>
            <p:nvPr/>
          </p:nvSpPr>
          <p:spPr>
            <a:xfrm rot="5400000">
              <a:off x="5954039" y="472023"/>
              <a:ext cx="685503" cy="96781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vert270" wrap="square" lIns="6759" tIns="6759" rIns="6759" bIns="6759" rtlCol="0">
              <a:spAutoFit/>
            </a:bodyPr>
            <a:lstStyle/>
            <a:p>
              <a:pPr algn="r" defTabSz="836538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618" b="1" dirty="0">
                  <a:solidFill>
                    <a:srgbClr val="1F497D">
                      <a:lumMod val="75000"/>
                    </a:srgbClr>
                  </a:solidFill>
                  <a:latin typeface="Calibri"/>
                </a:rPr>
                <a:t>FOCUS</a:t>
              </a:r>
            </a:p>
          </p:txBody>
        </p:sp>
      </p:grpSp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896255"/>
              </p:ext>
            </p:extLst>
          </p:nvPr>
        </p:nvGraphicFramePr>
        <p:xfrm>
          <a:off x="332130" y="54614"/>
          <a:ext cx="8507070" cy="6504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7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50491">
                <a:tc>
                  <a:txBody>
                    <a:bodyPr/>
                    <a:lstStyle/>
                    <a:p>
                      <a:pPr algn="just" defTabSz="623735" fontAlgn="base">
                        <a:spcBef>
                          <a:spcPct val="0"/>
                        </a:spcBef>
                      </a:pPr>
                      <a:r>
                        <a:rPr lang="en-US" sz="2100" b="1" dirty="0">
                          <a:solidFill>
                            <a:schemeClr val="tx1"/>
                          </a:solidFill>
                        </a:rPr>
                        <a:t>TITLE</a:t>
                      </a:r>
                      <a:r>
                        <a:rPr lang="en-US" sz="2100" b="1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en-US" sz="1600" b="1" smtClean="0">
                          <a:solidFill>
                            <a:schemeClr val="tx1"/>
                          </a:solidFill>
                        </a:rPr>
                        <a:t>Echo</a:t>
                      </a:r>
                      <a:r>
                        <a:rPr lang="en-US" sz="1600" b="1" baseline="0" smtClean="0">
                          <a:solidFill>
                            <a:schemeClr val="tx1"/>
                          </a:solidFill>
                        </a:rPr>
                        <a:t> QI Project</a:t>
                      </a:r>
                      <a:endParaRPr lang="en-US" sz="16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just" defTabSz="623735" fontAlgn="base">
                        <a:spcBef>
                          <a:spcPct val="0"/>
                        </a:spcBef>
                      </a:pPr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Date</a:t>
                      </a:r>
                      <a:r>
                        <a:rPr lang="en-US" sz="1100" b="1" baseline="0" dirty="0" smtClean="0">
                          <a:solidFill>
                            <a:schemeClr val="tx1"/>
                          </a:solidFill>
                        </a:rPr>
                        <a:t> Initiated: January 2019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0682" marR="80682" marT="40341" marB="40341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5882" y="117506"/>
            <a:ext cx="1256460" cy="529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30025" y="925541"/>
            <a:ext cx="416689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Improve communication with other providers and cardiologists regarding the findings of echocardiogram as it relates to comparisons to the previous echocardiogram</a:t>
            </a:r>
            <a:r>
              <a:rPr lang="en-US" sz="1400" dirty="0" smtClean="0"/>
              <a:t>.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334792" y="1825625"/>
            <a:ext cx="42398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smtClean="0"/>
              <a:t>   Names and degrees of team members.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274703" y="2477669"/>
            <a:ext cx="417882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 smtClean="0"/>
              <a:t>Excellent communication is key to ensure accurate information is provided and an important factor in superior patient care.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 smtClean="0"/>
              <a:t>Serial echocardiograms are frequently obtained to follow changes in cardiac structure and function.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 smtClean="0"/>
              <a:t>Currently we do not have a consistent system to report comparison statements in our echocardiogram summaries.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b="1" i="1" u="sng" smtClean="0"/>
              <a:t>Specific Aim </a:t>
            </a:r>
            <a:r>
              <a:rPr lang="en-US" sz="1100" smtClean="0"/>
              <a:t>Statement:  In </a:t>
            </a:r>
            <a:r>
              <a:rPr lang="en-US" sz="1100" smtClean="0"/>
              <a:t>order to improve the communication with other providers regarding echocardiogram reports, we will increase the number of echocardiogram comparison </a:t>
            </a:r>
            <a:r>
              <a:rPr lang="en-US" sz="1100" dirty="0" smtClean="0"/>
              <a:t>summary </a:t>
            </a:r>
            <a:r>
              <a:rPr lang="en-US" sz="1100" smtClean="0"/>
              <a:t>statements from 31%  </a:t>
            </a:r>
            <a:r>
              <a:rPr lang="en-US" sz="1100" dirty="0" smtClean="0"/>
              <a:t>to 100</a:t>
            </a:r>
            <a:r>
              <a:rPr lang="en-US" sz="1100" smtClean="0"/>
              <a:t>% by July 31, 2019.</a:t>
            </a:r>
            <a:endParaRPr lang="en-US" sz="1100" dirty="0"/>
          </a:p>
        </p:txBody>
      </p:sp>
      <p:sp>
        <p:nvSpPr>
          <p:cNvPr id="11" name="TextBox 10"/>
          <p:cNvSpPr txBox="1"/>
          <p:nvPr/>
        </p:nvSpPr>
        <p:spPr>
          <a:xfrm>
            <a:off x="308387" y="4528959"/>
            <a:ext cx="415373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" indent="-182880">
              <a:buFont typeface="Arial" panose="020B0604020202020204" pitchFamily="34" charset="0"/>
              <a:buChar char="•"/>
            </a:pPr>
            <a:r>
              <a:rPr lang="en-US" sz="1000" dirty="0" smtClean="0"/>
              <a:t>At least two issues:</a:t>
            </a:r>
          </a:p>
          <a:p>
            <a:pPr marL="640080" lvl="2" indent="-182880">
              <a:buFont typeface="Arial" panose="020B0604020202020204" pitchFamily="34" charset="0"/>
              <a:buChar char="•"/>
            </a:pPr>
            <a:r>
              <a:rPr lang="en-US" sz="1000" dirty="0" smtClean="0"/>
              <a:t>It does not alert ordering provider to our interpretation of a change.  Without summary statement it might be unclear if we find a difference significant or not significant.</a:t>
            </a:r>
          </a:p>
          <a:p>
            <a:pPr marL="640080" lvl="2" indent="-182880">
              <a:buFont typeface="Arial" panose="020B0604020202020204" pitchFamily="34" charset="0"/>
              <a:buChar char="•"/>
            </a:pPr>
            <a:r>
              <a:rPr lang="en-US" sz="1000" dirty="0" smtClean="0"/>
              <a:t>Can be useful to next cardiologist reading the subsequent echocardiogram to know specifically what the previous cardiologist thought of any changes in the earlier echocardiogram.</a:t>
            </a:r>
            <a:endParaRPr lang="en-US" sz="1000" dirty="0"/>
          </a:p>
        </p:txBody>
      </p:sp>
      <p:sp>
        <p:nvSpPr>
          <p:cNvPr id="13" name="TextBox 12"/>
          <p:cNvSpPr txBox="1"/>
          <p:nvPr/>
        </p:nvSpPr>
        <p:spPr>
          <a:xfrm>
            <a:off x="4589359" y="6487532"/>
            <a:ext cx="4241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/>
              <a:t>Periodically review utilization of comparison statement to ensure consistent use and work toward goal of 100% compliance</a:t>
            </a:r>
            <a:endParaRPr lang="en-US" sz="9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0349259"/>
              </p:ext>
            </p:extLst>
          </p:nvPr>
        </p:nvGraphicFramePr>
        <p:xfrm>
          <a:off x="4612286" y="2963942"/>
          <a:ext cx="4166841" cy="2858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419">
                  <a:extLst>
                    <a:ext uri="{9D8B030D-6E8A-4147-A177-3AD203B41FA5}">
                      <a16:colId xmlns:a16="http://schemas.microsoft.com/office/drawing/2014/main" val="1856569265"/>
                    </a:ext>
                  </a:extLst>
                </a:gridCol>
                <a:gridCol w="651107">
                  <a:extLst>
                    <a:ext uri="{9D8B030D-6E8A-4147-A177-3AD203B41FA5}">
                      <a16:colId xmlns:a16="http://schemas.microsoft.com/office/drawing/2014/main" val="948516685"/>
                    </a:ext>
                  </a:extLst>
                </a:gridCol>
                <a:gridCol w="595263">
                  <a:extLst>
                    <a:ext uri="{9D8B030D-6E8A-4147-A177-3AD203B41FA5}">
                      <a16:colId xmlns:a16="http://schemas.microsoft.com/office/drawing/2014/main" val="2760649212"/>
                    </a:ext>
                  </a:extLst>
                </a:gridCol>
                <a:gridCol w="595263">
                  <a:extLst>
                    <a:ext uri="{9D8B030D-6E8A-4147-A177-3AD203B41FA5}">
                      <a16:colId xmlns:a16="http://schemas.microsoft.com/office/drawing/2014/main" val="1787759881"/>
                    </a:ext>
                  </a:extLst>
                </a:gridCol>
                <a:gridCol w="595263">
                  <a:extLst>
                    <a:ext uri="{9D8B030D-6E8A-4147-A177-3AD203B41FA5}">
                      <a16:colId xmlns:a16="http://schemas.microsoft.com/office/drawing/2014/main" val="4096436715"/>
                    </a:ext>
                  </a:extLst>
                </a:gridCol>
                <a:gridCol w="595263">
                  <a:extLst>
                    <a:ext uri="{9D8B030D-6E8A-4147-A177-3AD203B41FA5}">
                      <a16:colId xmlns:a16="http://schemas.microsoft.com/office/drawing/2014/main" val="2668638961"/>
                    </a:ext>
                  </a:extLst>
                </a:gridCol>
                <a:gridCol w="595263">
                  <a:extLst>
                    <a:ext uri="{9D8B030D-6E8A-4147-A177-3AD203B41FA5}">
                      <a16:colId xmlns:a16="http://schemas.microsoft.com/office/drawing/2014/main" val="891462274"/>
                    </a:ext>
                  </a:extLst>
                </a:gridCol>
              </a:tblGrid>
              <a:tr h="426567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Echo Reader</a:t>
                      </a:r>
                      <a:endParaRPr lang="en-US" sz="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Baseline #</a:t>
                      </a:r>
                      <a:endParaRPr lang="en-US" sz="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Baseline %</a:t>
                      </a:r>
                      <a:endParaRPr lang="en-US" sz="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Interim #</a:t>
                      </a:r>
                      <a:endParaRPr lang="en-US" sz="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Interim %</a:t>
                      </a:r>
                      <a:endParaRPr lang="en-US" sz="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Final </a:t>
                      </a:r>
                    </a:p>
                    <a:p>
                      <a:pPr algn="ctr"/>
                      <a:r>
                        <a:rPr lang="en-US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#</a:t>
                      </a:r>
                      <a:endParaRPr lang="en-US" sz="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Final </a:t>
                      </a:r>
                    </a:p>
                    <a:p>
                      <a:pPr algn="ctr"/>
                      <a:r>
                        <a:rPr lang="en-US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6006709"/>
                  </a:ext>
                </a:extLst>
              </a:tr>
              <a:tr h="270244"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4/10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8/10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9/10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274442"/>
                  </a:ext>
                </a:extLst>
              </a:tr>
              <a:tr h="270244"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3/10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7/10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8/10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981230"/>
                  </a:ext>
                </a:extLst>
              </a:tr>
              <a:tr h="270244"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6/10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9/10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10/10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9220979"/>
                  </a:ext>
                </a:extLst>
              </a:tr>
              <a:tr h="270244"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2/10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7/10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7/10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151625"/>
                  </a:ext>
                </a:extLst>
              </a:tr>
              <a:tr h="270244"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1/10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9/10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7/10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3008864"/>
                  </a:ext>
                </a:extLst>
              </a:tr>
              <a:tr h="270244"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3/10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7/10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8/10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8163992"/>
                  </a:ext>
                </a:extLst>
              </a:tr>
              <a:tr h="270244"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1/10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7/10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7/10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1399190"/>
                  </a:ext>
                </a:extLst>
              </a:tr>
              <a:tr h="270244"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5/10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9/10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8/10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0679256"/>
                  </a:ext>
                </a:extLst>
              </a:tr>
              <a:tr h="270244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25/80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63/80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64/80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723616"/>
                  </a:ext>
                </a:extLst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4630966" y="5920162"/>
            <a:ext cx="42416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sz="800" dirty="0" smtClean="0"/>
              <a:t>Baseline: May 1 – June 30, 2018; Interim: March 1 – April 30, 2019; Final: June 1 – July 31, 2019</a:t>
            </a:r>
          </a:p>
          <a:p>
            <a:pPr>
              <a:lnSpc>
                <a:spcPts val="1200"/>
              </a:lnSpc>
            </a:pPr>
            <a:r>
              <a:rPr lang="en-US" sz="700" dirty="0" smtClean="0"/>
              <a:t>*Echo studies for Reader 6 only available for Baseline and Interim data so was not included for any calculations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49218481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AFCH_and_SMPH_PowerPoint_Template (1)</Template>
  <TotalTime>130</TotalTime>
  <Words>483</Words>
  <Application>Microsoft Office PowerPoint</Application>
  <PresentationFormat>On-screen Show (4:3)</PresentationFormat>
  <Paragraphs>120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1_Office Theme</vt:lpstr>
      <vt:lpstr>PowerPoint Presentation</vt:lpstr>
    </vt:vector>
  </TitlesOfParts>
  <Company>SMPH - Pediatrics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M. O'Connell, MD</dc:creator>
  <cp:lastModifiedBy>Cathy Means</cp:lastModifiedBy>
  <cp:revision>32</cp:revision>
  <cp:lastPrinted>2009-10-27T17:56:39Z</cp:lastPrinted>
  <dcterms:created xsi:type="dcterms:W3CDTF">2018-07-17T16:42:03Z</dcterms:created>
  <dcterms:modified xsi:type="dcterms:W3CDTF">2021-03-26T16:43:53Z</dcterms:modified>
</cp:coreProperties>
</file>