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782" r:id="rId2"/>
    <p:sldMasterId id="2147483708" r:id="rId3"/>
    <p:sldMasterId id="2147483794" r:id="rId4"/>
    <p:sldMasterId id="2147483744" r:id="rId5"/>
    <p:sldMasterId id="2147483806" r:id="rId6"/>
  </p:sldMasterIdLst>
  <p:notesMasterIdLst>
    <p:notesMasterId r:id="rId17"/>
  </p:notesMasterIdLst>
  <p:sldIdLst>
    <p:sldId id="314" r:id="rId7"/>
    <p:sldId id="315" r:id="rId8"/>
    <p:sldId id="363" r:id="rId9"/>
    <p:sldId id="362" r:id="rId10"/>
    <p:sldId id="316" r:id="rId11"/>
    <p:sldId id="360" r:id="rId12"/>
    <p:sldId id="317" r:id="rId13"/>
    <p:sldId id="364" r:id="rId14"/>
    <p:sldId id="354" r:id="rId15"/>
    <p:sldId id="329" r:id="rId16"/>
  </p:sldIdLst>
  <p:sldSz cx="9144000" cy="5143500" type="screen16x9"/>
  <p:notesSz cx="7010400" cy="9296400"/>
  <p:defaultTextStyle>
    <a:defPPr>
      <a:defRPr lang="en-US"/>
    </a:defPPr>
    <a:lvl1pPr algn="l" rtl="0" fontAlgn="base">
      <a:spcBef>
        <a:spcPct val="50000"/>
      </a:spcBef>
      <a:spcAft>
        <a:spcPct val="0"/>
      </a:spcAft>
      <a:defRPr b="1" kern="1200">
        <a:solidFill>
          <a:schemeClr val="tx1"/>
        </a:solidFill>
        <a:latin typeface="Arial" charset="0"/>
        <a:ea typeface="+mn-ea"/>
        <a:cs typeface="+mn-cs"/>
      </a:defRPr>
    </a:lvl1pPr>
    <a:lvl2pPr marL="457200" algn="l" rtl="0" fontAlgn="base">
      <a:spcBef>
        <a:spcPct val="50000"/>
      </a:spcBef>
      <a:spcAft>
        <a:spcPct val="0"/>
      </a:spcAft>
      <a:defRPr b="1" kern="1200">
        <a:solidFill>
          <a:schemeClr val="tx1"/>
        </a:solidFill>
        <a:latin typeface="Arial" charset="0"/>
        <a:ea typeface="+mn-ea"/>
        <a:cs typeface="+mn-cs"/>
      </a:defRPr>
    </a:lvl2pPr>
    <a:lvl3pPr marL="914400" algn="l" rtl="0" fontAlgn="base">
      <a:spcBef>
        <a:spcPct val="50000"/>
      </a:spcBef>
      <a:spcAft>
        <a:spcPct val="0"/>
      </a:spcAft>
      <a:defRPr b="1" kern="1200">
        <a:solidFill>
          <a:schemeClr val="tx1"/>
        </a:solidFill>
        <a:latin typeface="Arial" charset="0"/>
        <a:ea typeface="+mn-ea"/>
        <a:cs typeface="+mn-cs"/>
      </a:defRPr>
    </a:lvl3pPr>
    <a:lvl4pPr marL="1371600" algn="l" rtl="0" fontAlgn="base">
      <a:spcBef>
        <a:spcPct val="50000"/>
      </a:spcBef>
      <a:spcAft>
        <a:spcPct val="0"/>
      </a:spcAft>
      <a:defRPr b="1" kern="1200">
        <a:solidFill>
          <a:schemeClr val="tx1"/>
        </a:solidFill>
        <a:latin typeface="Arial" charset="0"/>
        <a:ea typeface="+mn-ea"/>
        <a:cs typeface="+mn-cs"/>
      </a:defRPr>
    </a:lvl4pPr>
    <a:lvl5pPr marL="1828800" algn="l" rtl="0" fontAlgn="base">
      <a:spcBef>
        <a:spcPct val="5000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50C"/>
    <a:srgbClr val="A71529"/>
    <a:srgbClr val="9B0914"/>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85888B-84C2-C3AD-A6B6-66CD1E08ECB2}" v="6" dt="2023-03-09T15:03:29.908"/>
    <p1510:client id="{58620878-F411-40D6-7842-1CB3A1302661}" v="52" dt="2023-03-28T16:14:49.229"/>
    <p1510:client id="{65752266-0BC7-4609-7512-2FE39CB28DC9}" v="3" dt="2023-03-09T15:23:50.978"/>
    <p1510:client id="{85B8C870-D709-E5D3-23AA-40FB27A35841}" v="170" dt="2023-03-08T19:01:47.576"/>
    <p1510:client id="{B02F57B7-92BE-0C56-6C68-4A21210A9BF4}" v="92" dt="2023-03-08T22:41:14.659"/>
    <p1510:client id="{C4C804B3-9327-117A-2DA5-76CB4F33B5AB}" v="61" dt="2023-03-09T00:20:01.941"/>
    <p1510:client id="{CE71CCF1-813F-DC28-4D64-EEBCF2893BB9}" v="37" dt="2023-03-09T15:03:57.582"/>
    <p1510:client id="{CF9CA034-AE26-87C0-E34D-A53DCB63D4BE}" v="1281" dt="2023-03-28T16:16:46.218"/>
    <p1510:client id="{D4CFA5A0-A5DA-873E-7DAA-A261B8AE1E22}" v="104" dt="2023-03-08T19:01:11.607"/>
    <p1510:client id="{F8AEB8B1-7CC5-EFF5-7D4B-573AC9CDA09F}" v="16" dt="2023-03-08T18:50:08.0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8" d="100"/>
          <a:sy n="138" d="100"/>
        </p:scale>
        <p:origin x="83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spcBef>
                <a:spcPct val="0"/>
              </a:spcBef>
              <a:defRPr sz="1200" b="0" dirty="0"/>
            </a:lvl1pPr>
          </a:lstStyle>
          <a:p>
            <a:pPr>
              <a:defRPr/>
            </a:pPr>
            <a:endParaRPr lang="en-US"/>
          </a:p>
        </p:txBody>
      </p:sp>
      <p:sp>
        <p:nvSpPr>
          <p:cNvPr id="51203" name="Rectangle 3"/>
          <p:cNvSpPr>
            <a:spLocks noGrp="1" noChangeArrowheads="1"/>
          </p:cNvSpPr>
          <p:nvPr>
            <p:ph type="dt" idx="1"/>
          </p:nvPr>
        </p:nvSpPr>
        <p:spPr bwMode="auto">
          <a:xfrm>
            <a:off x="3970938"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spcBef>
                <a:spcPct val="0"/>
              </a:spcBef>
              <a:defRPr sz="1200" b="0" dirty="0"/>
            </a:lvl1pPr>
          </a:lstStyle>
          <a:p>
            <a:pPr>
              <a:defRPr/>
            </a:pPr>
            <a:endParaRPr lang="en-US"/>
          </a:p>
        </p:txBody>
      </p:sp>
      <p:sp>
        <p:nvSpPr>
          <p:cNvPr id="22532"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701040" y="4415790"/>
            <a:ext cx="5608320"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06" name="Rectangle 6"/>
          <p:cNvSpPr>
            <a:spLocks noGrp="1" noChangeArrowheads="1"/>
          </p:cNvSpPr>
          <p:nvPr>
            <p:ph type="ftr" sz="quarter" idx="4"/>
          </p:nvPr>
        </p:nvSpPr>
        <p:spPr bwMode="auto">
          <a:xfrm>
            <a:off x="0"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spcBef>
                <a:spcPct val="0"/>
              </a:spcBef>
              <a:defRPr sz="1200" b="0" dirty="0"/>
            </a:lvl1pPr>
          </a:lstStyle>
          <a:p>
            <a:pPr>
              <a:defRPr/>
            </a:pPr>
            <a:endParaRPr lang="en-US"/>
          </a:p>
        </p:txBody>
      </p:sp>
      <p:sp>
        <p:nvSpPr>
          <p:cNvPr id="51207" name="Rectangle 7"/>
          <p:cNvSpPr>
            <a:spLocks noGrp="1" noChangeArrowheads="1"/>
          </p:cNvSpPr>
          <p:nvPr>
            <p:ph type="sldNum" sz="quarter" idx="5"/>
          </p:nvPr>
        </p:nvSpPr>
        <p:spPr bwMode="auto">
          <a:xfrm>
            <a:off x="3970938"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spcBef>
                <a:spcPct val="0"/>
              </a:spcBef>
              <a:defRPr sz="1200" b="0"/>
            </a:lvl1pPr>
          </a:lstStyle>
          <a:p>
            <a:pPr>
              <a:defRPr/>
            </a:pPr>
            <a:fld id="{256C0C0D-0498-45A6-94BC-3B827A675CF4}" type="slidenum">
              <a:rPr lang="en-US"/>
              <a:pPr>
                <a:defRPr/>
              </a:pPr>
              <a:t>‹#›</a:t>
            </a:fld>
            <a:endParaRPr lang="en-US"/>
          </a:p>
        </p:txBody>
      </p:sp>
    </p:spTree>
    <p:extLst>
      <p:ext uri="{BB962C8B-B14F-4D97-AF65-F5344CB8AC3E}">
        <p14:creationId xmlns:p14="http://schemas.microsoft.com/office/powerpoint/2010/main" val="29841415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56C0C0D-0498-45A6-94BC-3B827A675CF4}"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51831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should be used in place of slide 3 when the primary audience is international learners. </a:t>
            </a:r>
          </a:p>
        </p:txBody>
      </p:sp>
      <p:sp>
        <p:nvSpPr>
          <p:cNvPr id="4" name="Slide Number Placeholder 3"/>
          <p:cNvSpPr>
            <a:spLocks noGrp="1"/>
          </p:cNvSpPr>
          <p:nvPr>
            <p:ph type="sldNum" sz="quarter" idx="5"/>
          </p:nvPr>
        </p:nvSpPr>
        <p:spPr/>
        <p:txBody>
          <a:bodyPr/>
          <a:lstStyle/>
          <a:p>
            <a:pPr>
              <a:defRPr/>
            </a:pPr>
            <a:fld id="{256C0C0D-0498-45A6-94BC-3B827A675CF4}" type="slidenum">
              <a:rPr lang="en-US" smtClean="0"/>
              <a:pPr>
                <a:defRPr/>
              </a:pPr>
              <a:t>10</a:t>
            </a:fld>
            <a:endParaRPr lang="en-US" dirty="0"/>
          </a:p>
        </p:txBody>
      </p:sp>
    </p:spTree>
    <p:extLst>
      <p:ext uri="{BB962C8B-B14F-4D97-AF65-F5344CB8AC3E}">
        <p14:creationId xmlns:p14="http://schemas.microsoft.com/office/powerpoint/2010/main" val="274155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8" name="Title Placeholder 1"/>
          <p:cNvSpPr txBox="1">
            <a:spLocks/>
          </p:cNvSpPr>
          <p:nvPr userDrawn="1"/>
        </p:nvSpPr>
        <p:spPr bwMode="auto">
          <a:xfrm>
            <a:off x="457200" y="114300"/>
            <a:ext cx="82296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rtlCol="0" anchor="t" anchorCtr="0" compatLnSpc="1">
            <a:prstTxWarp prst="textNoShape">
              <a:avLst/>
            </a:prstTxWarp>
            <a:normAutofit/>
          </a:bodyPr>
          <a:lstStyle>
            <a:lvl1pPr algn="l" rtl="0" eaLnBrk="0" fontAlgn="base" hangingPunct="0">
              <a:lnSpc>
                <a:spcPct val="90000"/>
              </a:lnSpc>
              <a:spcBef>
                <a:spcPct val="0"/>
              </a:spcBef>
              <a:spcAft>
                <a:spcPct val="0"/>
              </a:spcAft>
              <a:defRPr sz="3000">
                <a:solidFill>
                  <a:schemeClr val="bg1"/>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250" b="0" kern="0"/>
              <a:t>Click to edit Master title style</a:t>
            </a:r>
          </a:p>
        </p:txBody>
      </p:sp>
    </p:spTree>
    <p:extLst>
      <p:ext uri="{BB962C8B-B14F-4D97-AF65-F5344CB8AC3E}">
        <p14:creationId xmlns:p14="http://schemas.microsoft.com/office/powerpoint/2010/main" val="3071907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1"/>
            <a:ext cx="8229600" cy="833267"/>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A7C90C6F-36A0-49A1-9298-7A8E3B763DB1}" type="slidenum">
              <a:rPr lang="en-US"/>
              <a:pPr>
                <a:defRPr/>
              </a:pPr>
              <a:t>‹#›</a:t>
            </a:fld>
            <a:endParaRPr lang="en-US"/>
          </a:p>
        </p:txBody>
      </p:sp>
    </p:spTree>
    <p:extLst>
      <p:ext uri="{BB962C8B-B14F-4D97-AF65-F5344CB8AC3E}">
        <p14:creationId xmlns:p14="http://schemas.microsoft.com/office/powerpoint/2010/main" val="2048998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D752DEAF-AA58-4BE2-A69E-72AE9CA5129D}" type="slidenum">
              <a:rPr lang="en-US"/>
              <a:pPr>
                <a:defRPr/>
              </a:pPr>
              <a:t>‹#›</a:t>
            </a:fld>
            <a:endParaRPr lang="en-US"/>
          </a:p>
        </p:txBody>
      </p:sp>
    </p:spTree>
    <p:extLst>
      <p:ext uri="{BB962C8B-B14F-4D97-AF65-F5344CB8AC3E}">
        <p14:creationId xmlns:p14="http://schemas.microsoft.com/office/powerpoint/2010/main" val="2820829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Content, and 2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200150"/>
            <a:ext cx="4038600" cy="1639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2953942"/>
            <a:ext cx="4038600" cy="16406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7"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88E70D04-4246-4BA8-8DFE-5855E5A50D90}" type="slidenum">
              <a:rPr lang="en-US"/>
              <a:pPr>
                <a:defRPr/>
              </a:pPr>
              <a:t>‹#›</a:t>
            </a:fld>
            <a:endParaRPr lang="en-US"/>
          </a:p>
        </p:txBody>
      </p:sp>
    </p:spTree>
    <p:extLst>
      <p:ext uri="{BB962C8B-B14F-4D97-AF65-F5344CB8AC3E}">
        <p14:creationId xmlns:p14="http://schemas.microsoft.com/office/powerpoint/2010/main" val="2408472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05979"/>
            <a:ext cx="8229600" cy="43886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4"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911F5BBA-5204-4AD0-9725-33DD246811F4}" type="slidenum">
              <a:rPr lang="en-US"/>
              <a:pPr>
                <a:defRPr/>
              </a:pPr>
              <a:t>‹#›</a:t>
            </a:fld>
            <a:endParaRPr lang="en-US"/>
          </a:p>
        </p:txBody>
      </p:sp>
    </p:spTree>
    <p:extLst>
      <p:ext uri="{BB962C8B-B14F-4D97-AF65-F5344CB8AC3E}">
        <p14:creationId xmlns:p14="http://schemas.microsoft.com/office/powerpoint/2010/main" val="1280674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
        <p:nvSpPr>
          <p:cNvPr id="8" name="Title Placeholder 1"/>
          <p:cNvSpPr txBox="1">
            <a:spLocks/>
          </p:cNvSpPr>
          <p:nvPr userDrawn="1"/>
        </p:nvSpPr>
        <p:spPr>
          <a:xfrm>
            <a:off x="457200" y="114300"/>
            <a:ext cx="8229600" cy="857250"/>
          </a:xfrm>
          <a:prstGeom prst="rect">
            <a:avLst/>
          </a:prstGeom>
        </p:spPr>
        <p:txBody>
          <a:bodyPr vert="horz" lIns="68580" tIns="34290" rIns="68580" bIns="34290" rtlCol="0" anchor="t">
            <a:normAutofit/>
          </a:bodyPr>
          <a:lstStyle>
            <a:lvl1pPr algn="l" defTabSz="457200" rtl="0" eaLnBrk="1" latinLnBrk="0" hangingPunct="1">
              <a:lnSpc>
                <a:spcPct val="90000"/>
              </a:lnSpc>
              <a:spcBef>
                <a:spcPct val="0"/>
              </a:spcBef>
              <a:buNone/>
              <a:defRPr sz="3000" kern="1200">
                <a:solidFill>
                  <a:schemeClr val="bg1"/>
                </a:solidFill>
                <a:latin typeface="Arial"/>
                <a:ea typeface="+mj-ea"/>
                <a:cs typeface="Arial"/>
              </a:defRPr>
            </a:lvl1pPr>
          </a:lstStyle>
          <a:p>
            <a:pPr fontAlgn="auto">
              <a:spcAft>
                <a:spcPts val="0"/>
              </a:spcAft>
            </a:pPr>
            <a:r>
              <a:rPr lang="en-US" sz="2250" b="0"/>
              <a:t>Click to edit Master title style</a:t>
            </a:r>
          </a:p>
        </p:txBody>
      </p:sp>
    </p:spTree>
    <p:extLst>
      <p:ext uri="{BB962C8B-B14F-4D97-AF65-F5344CB8AC3E}">
        <p14:creationId xmlns:p14="http://schemas.microsoft.com/office/powerpoint/2010/main" val="1025664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2166061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
        <p:nvSpPr>
          <p:cNvPr id="7" name="Title Placeholder 1"/>
          <p:cNvSpPr txBox="1">
            <a:spLocks/>
          </p:cNvSpPr>
          <p:nvPr userDrawn="1"/>
        </p:nvSpPr>
        <p:spPr>
          <a:xfrm>
            <a:off x="457200" y="114300"/>
            <a:ext cx="8229600" cy="857250"/>
          </a:xfrm>
          <a:prstGeom prst="rect">
            <a:avLst/>
          </a:prstGeom>
        </p:spPr>
        <p:txBody>
          <a:bodyPr vert="horz" lIns="68580" tIns="34290" rIns="68580" bIns="34290" rtlCol="0" anchor="t">
            <a:normAutofit/>
          </a:bodyPr>
          <a:lstStyle>
            <a:lvl1pPr algn="l" defTabSz="457200" rtl="0" eaLnBrk="1" latinLnBrk="0" hangingPunct="1">
              <a:lnSpc>
                <a:spcPct val="90000"/>
              </a:lnSpc>
              <a:spcBef>
                <a:spcPct val="0"/>
              </a:spcBef>
              <a:buNone/>
              <a:defRPr sz="3000" kern="1200">
                <a:solidFill>
                  <a:schemeClr val="bg1"/>
                </a:solidFill>
                <a:latin typeface="Arial"/>
                <a:ea typeface="+mj-ea"/>
                <a:cs typeface="Arial"/>
              </a:defRPr>
            </a:lvl1pPr>
          </a:lstStyle>
          <a:p>
            <a:pPr fontAlgn="auto">
              <a:spcAft>
                <a:spcPts val="0"/>
              </a:spcAft>
            </a:pPr>
            <a:r>
              <a:rPr lang="en-US" sz="2250" b="0"/>
              <a:t>Click to edit Master title style</a:t>
            </a:r>
          </a:p>
        </p:txBody>
      </p:sp>
    </p:spTree>
    <p:extLst>
      <p:ext uri="{BB962C8B-B14F-4D97-AF65-F5344CB8AC3E}">
        <p14:creationId xmlns:p14="http://schemas.microsoft.com/office/powerpoint/2010/main" val="32323207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6615A7-4A63-FF4E-BF08-5885279056B7}"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39937875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56615A7-4A63-FF4E-BF08-5885279056B7}"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35513944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56615A7-4A63-FF4E-BF08-5885279056B7}"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3140045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7" name="Title Placeholder 1"/>
          <p:cNvSpPr>
            <a:spLocks noGrp="1"/>
          </p:cNvSpPr>
          <p:nvPr>
            <p:ph type="title"/>
          </p:nvPr>
        </p:nvSpPr>
        <p:spPr>
          <a:xfrm>
            <a:off x="457200" y="114300"/>
            <a:ext cx="8229600" cy="857250"/>
          </a:xfrm>
          <a:prstGeom prst="rect">
            <a:avLst/>
          </a:prstGeom>
        </p:spPr>
        <p:txBody>
          <a:bodyPr vert="horz" lIns="91440" tIns="45720" rIns="91440" bIns="45720" rtlCol="0" anchor="t">
            <a:normAutofit/>
          </a:bodyPr>
          <a:lstStyle/>
          <a:p>
            <a:r>
              <a:rPr lang="en-US"/>
              <a:t>Click to edit Master title style</a:t>
            </a:r>
          </a:p>
        </p:txBody>
      </p:sp>
    </p:spTree>
    <p:extLst>
      <p:ext uri="{BB962C8B-B14F-4D97-AF65-F5344CB8AC3E}">
        <p14:creationId xmlns:p14="http://schemas.microsoft.com/office/powerpoint/2010/main" val="8851331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6615A7-4A63-FF4E-BF08-5885279056B7}"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A7523F-6AC9-8F4D-A3ED-C34058ED4304}" type="slidenum">
              <a:rPr lang="en-US" smtClean="0"/>
              <a:t>‹#›</a:t>
            </a:fld>
            <a:endParaRPr lang="en-US"/>
          </a:p>
        </p:txBody>
      </p:sp>
      <p:sp>
        <p:nvSpPr>
          <p:cNvPr id="5" name="Title Placeholder 1"/>
          <p:cNvSpPr>
            <a:spLocks noGrp="1"/>
          </p:cNvSpPr>
          <p:nvPr>
            <p:ph type="title"/>
          </p:nvPr>
        </p:nvSpPr>
        <p:spPr>
          <a:xfrm>
            <a:off x="457200" y="114300"/>
            <a:ext cx="8229600" cy="857250"/>
          </a:xfrm>
          <a:prstGeom prst="rect">
            <a:avLst/>
          </a:prstGeom>
        </p:spPr>
        <p:txBody>
          <a:bodyPr vert="horz" lIns="91440" tIns="45720" rIns="91440" bIns="45720" rtlCol="0" anchor="t">
            <a:normAutofit/>
          </a:bodyPr>
          <a:lstStyle/>
          <a:p>
            <a:r>
              <a:rPr lang="en-US"/>
              <a:t>Click to edit Master title style</a:t>
            </a:r>
          </a:p>
        </p:txBody>
      </p:sp>
    </p:spTree>
    <p:extLst>
      <p:ext uri="{BB962C8B-B14F-4D97-AF65-F5344CB8AC3E}">
        <p14:creationId xmlns:p14="http://schemas.microsoft.com/office/powerpoint/2010/main" val="25645763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56615A7-4A63-FF4E-BF08-5885279056B7}"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25864128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56615A7-4A63-FF4E-BF08-5885279056B7}"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305110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40838734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19824557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617851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8CEA7F2F-7DDD-1346-8635-EE0F06B5E4DB}" type="slidenum">
              <a:rPr lang="en-US" smtClean="0"/>
              <a:t>‹#›</a:t>
            </a:fld>
            <a:endParaRPr lang="en-US"/>
          </a:p>
        </p:txBody>
      </p:sp>
    </p:spTree>
    <p:extLst>
      <p:ext uri="{BB962C8B-B14F-4D97-AF65-F5344CB8AC3E}">
        <p14:creationId xmlns:p14="http://schemas.microsoft.com/office/powerpoint/2010/main" val="32331054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759975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5012776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861071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5927D927-38E2-4B60-AC31-87237D05141F}" type="slidenum">
              <a:rPr lang="en-US"/>
              <a:pPr>
                <a:defRPr/>
              </a:pPr>
              <a:t>‹#›</a:t>
            </a:fld>
            <a:endParaRPr lang="en-US"/>
          </a:p>
        </p:txBody>
      </p:sp>
    </p:spTree>
    <p:extLst>
      <p:ext uri="{BB962C8B-B14F-4D97-AF65-F5344CB8AC3E}">
        <p14:creationId xmlns:p14="http://schemas.microsoft.com/office/powerpoint/2010/main" val="82245870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553200" y="4767263"/>
            <a:ext cx="2133600" cy="273844"/>
          </a:xfrm>
          <a:prstGeom prst="rect">
            <a:avLst/>
          </a:prstGeom>
        </p:spPr>
        <p:txBody>
          <a:bodyPr/>
          <a:lstStyle/>
          <a:p>
            <a:fld id="{8CEA7F2F-7DDD-1346-8635-EE0F06B5E4DB}" type="slidenum">
              <a:rPr lang="en-US" smtClean="0"/>
              <a:t>‹#›</a:t>
            </a:fld>
            <a:endParaRPr lang="en-US"/>
          </a:p>
        </p:txBody>
      </p:sp>
    </p:spTree>
    <p:extLst>
      <p:ext uri="{BB962C8B-B14F-4D97-AF65-F5344CB8AC3E}">
        <p14:creationId xmlns:p14="http://schemas.microsoft.com/office/powerpoint/2010/main" val="31327180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6514734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4462074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158659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78591090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504C849D-9CF7-3F4F-9AF7-49C86D8F7A74}"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08942777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DB8FCB3-7065-2545-85B8-477E09133F4C}"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33736015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B8FCB3-7065-2545-85B8-477E09133F4C}"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B6156-C08B-D64D-9850-322A4DBA2E2B}" type="slidenum">
              <a:rPr lang="en-US" smtClean="0"/>
              <a:t>‹#›</a:t>
            </a:fld>
            <a:endParaRPr lang="en-US"/>
          </a:p>
        </p:txBody>
      </p:sp>
      <p:sp>
        <p:nvSpPr>
          <p:cNvPr id="7" name="Rectangle 6"/>
          <p:cNvSpPr/>
          <p:nvPr userDrawn="1"/>
        </p:nvSpPr>
        <p:spPr>
          <a:xfrm>
            <a:off x="-1" y="5086793"/>
            <a:ext cx="9144000" cy="54864"/>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534913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B8FCB3-7065-2545-85B8-477E09133F4C}"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279193868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DB8FCB3-7065-2545-85B8-477E09133F4C}"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292215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7A5D0743-9C60-4A10-876C-A9F223F1DFAE}" type="slidenum">
              <a:rPr lang="en-US"/>
              <a:pPr>
                <a:defRPr/>
              </a:pPr>
              <a:t>‹#›</a:t>
            </a:fld>
            <a:endParaRPr lang="en-US"/>
          </a:p>
        </p:txBody>
      </p:sp>
    </p:spTree>
    <p:extLst>
      <p:ext uri="{BB962C8B-B14F-4D97-AF65-F5344CB8AC3E}">
        <p14:creationId xmlns:p14="http://schemas.microsoft.com/office/powerpoint/2010/main" val="3020541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DB8FCB3-7065-2545-85B8-477E09133F4C}"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19476706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DB8FCB3-7065-2545-85B8-477E09133F4C}"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93591573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B8FCB3-7065-2545-85B8-477E09133F4C}"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41753001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EDB8FCB3-7065-2545-85B8-477E09133F4C}"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77418662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EDB8FCB3-7065-2545-85B8-477E09133F4C}"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20068139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B8FCB3-7065-2545-85B8-477E09133F4C}"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37878255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B8FCB3-7065-2545-85B8-477E09133F4C}"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B6156-C08B-D64D-9850-322A4DBA2E2B}" type="slidenum">
              <a:rPr lang="en-US" smtClean="0"/>
              <a:t>‹#›</a:t>
            </a:fld>
            <a:endParaRPr lang="en-US"/>
          </a:p>
        </p:txBody>
      </p:sp>
    </p:spTree>
    <p:extLst>
      <p:ext uri="{BB962C8B-B14F-4D97-AF65-F5344CB8AC3E}">
        <p14:creationId xmlns:p14="http://schemas.microsoft.com/office/powerpoint/2010/main" val="179016087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A8A82E4-69B0-C94D-842E-F21802E959A1}"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66376835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8A82E4-69B0-C94D-842E-F21802E959A1}"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203925086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8A82E4-69B0-C94D-842E-F21802E959A1}"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43990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1"/>
            <a:ext cx="8229600" cy="833267"/>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8"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8F273AE6-9A05-4D0D-8603-0CFE74E6A14E}" type="slidenum">
              <a:rPr lang="en-US"/>
              <a:pPr>
                <a:defRPr/>
              </a:pPr>
              <a:t>‹#›</a:t>
            </a:fld>
            <a:endParaRPr lang="en-US"/>
          </a:p>
        </p:txBody>
      </p:sp>
    </p:spTree>
    <p:extLst>
      <p:ext uri="{BB962C8B-B14F-4D97-AF65-F5344CB8AC3E}">
        <p14:creationId xmlns:p14="http://schemas.microsoft.com/office/powerpoint/2010/main" val="79702557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A8A82E4-69B0-C94D-842E-F21802E959A1}"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30062882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A8A82E4-69B0-C94D-842E-F21802E959A1}"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234961086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8A82E4-69B0-C94D-842E-F21802E959A1}"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355995474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8A82E4-69B0-C94D-842E-F21802E959A1}"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20675764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A8A82E4-69B0-C94D-842E-F21802E959A1}"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127531705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A8A82E4-69B0-C94D-842E-F21802E959A1}"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367248997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8A82E4-69B0-C94D-842E-F21802E959A1}"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250032467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8A82E4-69B0-C94D-842E-F21802E959A1}"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23896A-E871-BB4B-8869-15DB707E724E}" type="slidenum">
              <a:rPr lang="en-US" smtClean="0"/>
              <a:t>‹#›</a:t>
            </a:fld>
            <a:endParaRPr lang="en-US"/>
          </a:p>
        </p:txBody>
      </p:sp>
    </p:spTree>
    <p:extLst>
      <p:ext uri="{BB962C8B-B14F-4D97-AF65-F5344CB8AC3E}">
        <p14:creationId xmlns:p14="http://schemas.microsoft.com/office/powerpoint/2010/main" val="136360433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
        <p:nvSpPr>
          <p:cNvPr id="8" name="Title Placeholder 1"/>
          <p:cNvSpPr txBox="1">
            <a:spLocks/>
          </p:cNvSpPr>
          <p:nvPr userDrawn="1"/>
        </p:nvSpPr>
        <p:spPr>
          <a:xfrm>
            <a:off x="457200" y="114300"/>
            <a:ext cx="8229600" cy="857250"/>
          </a:xfrm>
          <a:prstGeom prst="rect">
            <a:avLst/>
          </a:prstGeom>
        </p:spPr>
        <p:txBody>
          <a:bodyPr vert="horz" lIns="68580" tIns="34290" rIns="68580" bIns="34290" rtlCol="0" anchor="t">
            <a:normAutofit/>
          </a:bodyPr>
          <a:lstStyle>
            <a:lvl1pPr algn="l" defTabSz="457200" rtl="0" eaLnBrk="1" latinLnBrk="0" hangingPunct="1">
              <a:lnSpc>
                <a:spcPct val="90000"/>
              </a:lnSpc>
              <a:spcBef>
                <a:spcPct val="0"/>
              </a:spcBef>
              <a:buNone/>
              <a:defRPr sz="3000" kern="1200">
                <a:solidFill>
                  <a:schemeClr val="bg1"/>
                </a:solidFill>
                <a:latin typeface="Arial"/>
                <a:ea typeface="+mj-ea"/>
                <a:cs typeface="Arial"/>
              </a:defRPr>
            </a:lvl1pPr>
          </a:lstStyle>
          <a:p>
            <a:pPr fontAlgn="auto">
              <a:spcAft>
                <a:spcPts val="0"/>
              </a:spcAft>
            </a:pPr>
            <a:r>
              <a:rPr lang="en-US" sz="2250" b="0"/>
              <a:t>Click to edit Master title style</a:t>
            </a:r>
          </a:p>
        </p:txBody>
      </p:sp>
    </p:spTree>
    <p:extLst>
      <p:ext uri="{BB962C8B-B14F-4D97-AF65-F5344CB8AC3E}">
        <p14:creationId xmlns:p14="http://schemas.microsoft.com/office/powerpoint/2010/main" val="180755525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2685206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4"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C4FE4C03-8546-42F1-8782-D88FBFDCC344}" type="slidenum">
              <a:rPr lang="en-US"/>
              <a:pPr>
                <a:defRPr/>
              </a:pPr>
              <a:t>‹#›</a:t>
            </a:fld>
            <a:endParaRPr lang="en-US"/>
          </a:p>
        </p:txBody>
      </p:sp>
    </p:spTree>
    <p:extLst>
      <p:ext uri="{BB962C8B-B14F-4D97-AF65-F5344CB8AC3E}">
        <p14:creationId xmlns:p14="http://schemas.microsoft.com/office/powerpoint/2010/main" val="40021715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
        <p:nvSpPr>
          <p:cNvPr id="7" name="Title Placeholder 1"/>
          <p:cNvSpPr txBox="1">
            <a:spLocks/>
          </p:cNvSpPr>
          <p:nvPr userDrawn="1"/>
        </p:nvSpPr>
        <p:spPr>
          <a:xfrm>
            <a:off x="457200" y="114300"/>
            <a:ext cx="8229600" cy="857250"/>
          </a:xfrm>
          <a:prstGeom prst="rect">
            <a:avLst/>
          </a:prstGeom>
        </p:spPr>
        <p:txBody>
          <a:bodyPr vert="horz" lIns="68580" tIns="34290" rIns="68580" bIns="34290" rtlCol="0" anchor="t">
            <a:normAutofit/>
          </a:bodyPr>
          <a:lstStyle>
            <a:lvl1pPr algn="l" defTabSz="457200" rtl="0" eaLnBrk="1" latinLnBrk="0" hangingPunct="1">
              <a:lnSpc>
                <a:spcPct val="90000"/>
              </a:lnSpc>
              <a:spcBef>
                <a:spcPct val="0"/>
              </a:spcBef>
              <a:buNone/>
              <a:defRPr sz="3000" kern="1200">
                <a:solidFill>
                  <a:schemeClr val="bg1"/>
                </a:solidFill>
                <a:latin typeface="Arial"/>
                <a:ea typeface="+mj-ea"/>
                <a:cs typeface="Arial"/>
              </a:defRPr>
            </a:lvl1pPr>
          </a:lstStyle>
          <a:p>
            <a:pPr fontAlgn="auto">
              <a:spcAft>
                <a:spcPts val="0"/>
              </a:spcAft>
            </a:pPr>
            <a:r>
              <a:rPr lang="en-US" sz="2250" b="0"/>
              <a:t>Click to edit Master title style</a:t>
            </a:r>
          </a:p>
        </p:txBody>
      </p:sp>
    </p:spTree>
    <p:extLst>
      <p:ext uri="{BB962C8B-B14F-4D97-AF65-F5344CB8AC3E}">
        <p14:creationId xmlns:p14="http://schemas.microsoft.com/office/powerpoint/2010/main" val="153659432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6615A7-4A63-FF4E-BF08-5885279056B7}"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131363868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56615A7-4A63-FF4E-BF08-5885279056B7}"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208235716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56615A7-4A63-FF4E-BF08-5885279056B7}"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318704351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6615A7-4A63-FF4E-BF08-5885279056B7}"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A7523F-6AC9-8F4D-A3ED-C34058ED4304}" type="slidenum">
              <a:rPr lang="en-US" smtClean="0"/>
              <a:t>‹#›</a:t>
            </a:fld>
            <a:endParaRPr lang="en-US"/>
          </a:p>
        </p:txBody>
      </p:sp>
      <p:sp>
        <p:nvSpPr>
          <p:cNvPr id="5" name="Title Placeholder 1"/>
          <p:cNvSpPr>
            <a:spLocks noGrp="1"/>
          </p:cNvSpPr>
          <p:nvPr>
            <p:ph type="title"/>
          </p:nvPr>
        </p:nvSpPr>
        <p:spPr>
          <a:xfrm>
            <a:off x="457200" y="114300"/>
            <a:ext cx="8229600" cy="857250"/>
          </a:xfrm>
          <a:prstGeom prst="rect">
            <a:avLst/>
          </a:prstGeom>
        </p:spPr>
        <p:txBody>
          <a:bodyPr vert="horz" lIns="91440" tIns="45720" rIns="91440" bIns="45720" rtlCol="0" anchor="t">
            <a:normAutofit/>
          </a:bodyPr>
          <a:lstStyle/>
          <a:p>
            <a:r>
              <a:rPr lang="en-US"/>
              <a:t>Click to edit Master title style</a:t>
            </a:r>
          </a:p>
        </p:txBody>
      </p:sp>
    </p:spTree>
    <p:extLst>
      <p:ext uri="{BB962C8B-B14F-4D97-AF65-F5344CB8AC3E}">
        <p14:creationId xmlns:p14="http://schemas.microsoft.com/office/powerpoint/2010/main" val="202619570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7"/>
            <a:ext cx="3008313" cy="3518297"/>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56615A7-4A63-FF4E-BF08-5885279056B7}"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97721943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56615A7-4A63-FF4E-BF08-5885279056B7}"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286563374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68733763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6615A7-4A63-FF4E-BF08-5885279056B7}"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A7523F-6AC9-8F4D-A3ED-C34058ED4304}" type="slidenum">
              <a:rPr lang="en-US" smtClean="0"/>
              <a:t>‹#›</a:t>
            </a:fld>
            <a:endParaRPr lang="en-US"/>
          </a:p>
        </p:txBody>
      </p:sp>
    </p:spTree>
    <p:extLst>
      <p:ext uri="{BB962C8B-B14F-4D97-AF65-F5344CB8AC3E}">
        <p14:creationId xmlns:p14="http://schemas.microsoft.com/office/powerpoint/2010/main" val="2604789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3" name="Rectangle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3B93DEB3-F1BB-40B1-AC7C-DC0CA4EF72A3}" type="slidenum">
              <a:rPr lang="en-US"/>
              <a:pPr>
                <a:defRPr/>
              </a:pPr>
              <a:t>‹#›</a:t>
            </a:fld>
            <a:endParaRPr lang="en-US"/>
          </a:p>
        </p:txBody>
      </p:sp>
    </p:spTree>
    <p:extLst>
      <p:ext uri="{BB962C8B-B14F-4D97-AF65-F5344CB8AC3E}">
        <p14:creationId xmlns:p14="http://schemas.microsoft.com/office/powerpoint/2010/main" val="291590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8A3178A1-E943-4C9C-9216-E4B7D67F1E80}" type="slidenum">
              <a:rPr lang="en-US"/>
              <a:pPr>
                <a:defRPr/>
              </a:pPr>
              <a:t>‹#›</a:t>
            </a:fld>
            <a:endParaRPr lang="en-US"/>
          </a:p>
        </p:txBody>
      </p:sp>
    </p:spTree>
    <p:extLst>
      <p:ext uri="{BB962C8B-B14F-4D97-AF65-F5344CB8AC3E}">
        <p14:creationId xmlns:p14="http://schemas.microsoft.com/office/powerpoint/2010/main" val="3557641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noChangeArrowheads="1"/>
          </p:cNvSpPr>
          <p:nvPr>
            <p:ph type="dt" sz="half" idx="10"/>
          </p:nvPr>
        </p:nvSpPr>
        <p:spPr>
          <a:xfrm>
            <a:off x="457200" y="4683919"/>
            <a:ext cx="2133600" cy="357188"/>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4683919"/>
            <a:ext cx="2895600" cy="357188"/>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6553200" y="4683919"/>
            <a:ext cx="2133600" cy="357188"/>
          </a:xfrm>
          <a:prstGeom prst="rect">
            <a:avLst/>
          </a:prstGeom>
          <a:ln/>
        </p:spPr>
        <p:txBody>
          <a:bodyPr/>
          <a:lstStyle>
            <a:lvl1pPr>
              <a:defRPr/>
            </a:lvl1pPr>
          </a:lstStyle>
          <a:p>
            <a:pPr>
              <a:defRPr/>
            </a:pPr>
            <a:fld id="{02C1F8B7-081C-466F-B224-9C7EF8281762}" type="slidenum">
              <a:rPr lang="en-US"/>
              <a:pPr>
                <a:defRPr/>
              </a:pPr>
              <a:t>‹#›</a:t>
            </a:fld>
            <a:endParaRPr lang="en-US"/>
          </a:p>
        </p:txBody>
      </p:sp>
    </p:spTree>
    <p:extLst>
      <p:ext uri="{BB962C8B-B14F-4D97-AF65-F5344CB8AC3E}">
        <p14:creationId xmlns:p14="http://schemas.microsoft.com/office/powerpoint/2010/main" val="1098677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NUL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image" Target="NUL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userDrawn="1"/>
        </p:nvSpPr>
        <p:spPr>
          <a:xfrm>
            <a:off x="-1" y="1"/>
            <a:ext cx="9144000" cy="1041380"/>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7" name="Rectangle 3"/>
          <p:cNvSpPr>
            <a:spLocks noGrp="1" noChangeArrowheads="1"/>
          </p:cNvSpPr>
          <p:nvPr>
            <p:ph type="body" idx="1"/>
          </p:nvPr>
        </p:nvSpPr>
        <p:spPr bwMode="auto">
          <a:xfrm>
            <a:off x="457200" y="1143001"/>
            <a:ext cx="8229600" cy="3451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p:cNvSpPr/>
          <p:nvPr userDrawn="1"/>
        </p:nvSpPr>
        <p:spPr>
          <a:xfrm>
            <a:off x="-1" y="5086793"/>
            <a:ext cx="9144000" cy="54864"/>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8">
            <a:extLst>
              <a:ext uri="{FF2B5EF4-FFF2-40B4-BE49-F238E27FC236}">
                <a16:creationId xmlns:a16="http://schemas.microsoft.com/office/drawing/2014/main" id="{657A1470-B19D-EC47-85F5-61DD4AE4A0AA}"/>
              </a:ext>
            </a:extLst>
          </p:cNvPr>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6934200" y="4438650"/>
            <a:ext cx="19431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891645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Lst>
  <p:txStyles>
    <p:titleStyle>
      <a:lvl1pPr algn="l" rtl="0" eaLnBrk="0" fontAlgn="base" hangingPunct="0">
        <a:lnSpc>
          <a:spcPct val="90000"/>
        </a:lnSpc>
        <a:spcBef>
          <a:spcPct val="0"/>
        </a:spcBef>
        <a:spcAft>
          <a:spcPct val="0"/>
        </a:spcAft>
        <a:defRPr sz="2250">
          <a:solidFill>
            <a:schemeClr val="bg1"/>
          </a:solidFill>
          <a:latin typeface="+mj-lt"/>
          <a:ea typeface="+mj-ea"/>
          <a:cs typeface="+mj-cs"/>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2900" algn="ctr" rtl="0" fontAlgn="base">
        <a:spcBef>
          <a:spcPct val="0"/>
        </a:spcBef>
        <a:spcAft>
          <a:spcPct val="0"/>
        </a:spcAft>
        <a:defRPr sz="3300">
          <a:solidFill>
            <a:schemeClr val="tx2"/>
          </a:solidFill>
          <a:latin typeface="Arial" charset="0"/>
        </a:defRPr>
      </a:lvl6pPr>
      <a:lvl7pPr marL="685800" algn="ctr" rtl="0" fontAlgn="base">
        <a:spcBef>
          <a:spcPct val="0"/>
        </a:spcBef>
        <a:spcAft>
          <a:spcPct val="0"/>
        </a:spcAft>
        <a:defRPr sz="3300">
          <a:solidFill>
            <a:schemeClr val="tx2"/>
          </a:solidFill>
          <a:latin typeface="Arial" charset="0"/>
        </a:defRPr>
      </a:lvl7pPr>
      <a:lvl8pPr marL="1028700" algn="ctr" rtl="0" fontAlgn="base">
        <a:spcBef>
          <a:spcPct val="0"/>
        </a:spcBef>
        <a:spcAft>
          <a:spcPct val="0"/>
        </a:spcAft>
        <a:defRPr sz="3300">
          <a:solidFill>
            <a:schemeClr val="tx2"/>
          </a:solidFill>
          <a:latin typeface="Arial" charset="0"/>
        </a:defRPr>
      </a:lvl8pPr>
      <a:lvl9pPr marL="1371600" algn="ctr" rtl="0" fontAlgn="base">
        <a:spcBef>
          <a:spcPct val="0"/>
        </a:spcBef>
        <a:spcAft>
          <a:spcPct val="0"/>
        </a:spcAft>
        <a:defRPr sz="3300">
          <a:solidFill>
            <a:schemeClr val="tx2"/>
          </a:solidFill>
          <a:latin typeface="Arial" charset="0"/>
        </a:defRPr>
      </a:lvl9pPr>
    </p:titleStyle>
    <p:bodyStyle>
      <a:lvl1pPr marL="257175" indent="-257175" algn="l" rtl="0" eaLnBrk="0" fontAlgn="base" hangingPunct="0">
        <a:spcBef>
          <a:spcPct val="20000"/>
        </a:spcBef>
        <a:spcAft>
          <a:spcPct val="0"/>
        </a:spcAft>
        <a:buChar char="•"/>
        <a:defRPr sz="1950">
          <a:solidFill>
            <a:schemeClr val="tx1"/>
          </a:solidFill>
          <a:latin typeface="+mn-lt"/>
          <a:ea typeface="+mn-ea"/>
          <a:cs typeface="+mn-cs"/>
        </a:defRPr>
      </a:lvl1pPr>
      <a:lvl2pPr marL="557213" indent="-214313" algn="l" rtl="0" eaLnBrk="0" fontAlgn="base" hangingPunct="0">
        <a:spcBef>
          <a:spcPct val="20000"/>
        </a:spcBef>
        <a:spcAft>
          <a:spcPct val="0"/>
        </a:spcAft>
        <a:buChar char="–"/>
        <a:defRPr sz="1800">
          <a:solidFill>
            <a:schemeClr val="tx1"/>
          </a:solidFill>
          <a:latin typeface="+mn-lt"/>
        </a:defRPr>
      </a:lvl2pPr>
      <a:lvl3pPr marL="857250" indent="-171450" algn="l" rtl="0" eaLnBrk="0" fontAlgn="base" hangingPunct="0">
        <a:spcBef>
          <a:spcPct val="20000"/>
        </a:spcBef>
        <a:spcAft>
          <a:spcPct val="0"/>
        </a:spcAft>
        <a:buChar char="•"/>
        <a:defRPr sz="1500">
          <a:solidFill>
            <a:schemeClr val="tx1"/>
          </a:solidFill>
          <a:latin typeface="+mn-lt"/>
        </a:defRPr>
      </a:lvl3pPr>
      <a:lvl4pPr marL="1200150" indent="-171450" algn="l" rtl="0" eaLnBrk="0" fontAlgn="base" hangingPunct="0">
        <a:spcBef>
          <a:spcPct val="20000"/>
        </a:spcBef>
        <a:spcAft>
          <a:spcPct val="0"/>
        </a:spcAft>
        <a:buChar char="–"/>
        <a:defRPr sz="1350">
          <a:solidFill>
            <a:schemeClr val="tx1"/>
          </a:solidFill>
          <a:latin typeface="+mn-lt"/>
        </a:defRPr>
      </a:lvl4pPr>
      <a:lvl5pPr marL="1543050" indent="-171450" algn="l" rtl="0" eaLnBrk="0" fontAlgn="base" hangingPunct="0">
        <a:spcBef>
          <a:spcPct val="20000"/>
        </a:spcBef>
        <a:spcAft>
          <a:spcPct val="0"/>
        </a:spcAft>
        <a:buChar char="»"/>
        <a:defRPr sz="135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1" y="1"/>
            <a:ext cx="9144000" cy="800100"/>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14300"/>
            <a:ext cx="8229600" cy="685801"/>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457200" y="1143000"/>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56615A7-4A63-FF4E-BF08-5885279056B7}" type="datetimeFigureOut">
              <a:rPr lang="en-US" smtClean="0"/>
              <a:t>1/21/2026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0A7523F-6AC9-8F4D-A3ED-C34058ED4304}" type="slidenum">
              <a:rPr lang="en-US" smtClean="0"/>
              <a:t>‹#›</a:t>
            </a:fld>
            <a:endParaRPr lang="en-US"/>
          </a:p>
        </p:txBody>
      </p:sp>
      <p:sp>
        <p:nvSpPr>
          <p:cNvPr id="9" name="Rectangle 8"/>
          <p:cNvSpPr/>
          <p:nvPr userDrawn="1"/>
        </p:nvSpPr>
        <p:spPr>
          <a:xfrm>
            <a:off x="-1" y="5086793"/>
            <a:ext cx="9144000" cy="54864"/>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1639293"/>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xStyles>
    <p:titleStyle>
      <a:lvl1pPr algn="l" defTabSz="342900" rtl="0" eaLnBrk="1" latinLnBrk="0" hangingPunct="1">
        <a:lnSpc>
          <a:spcPct val="90000"/>
        </a:lnSpc>
        <a:spcBef>
          <a:spcPct val="0"/>
        </a:spcBef>
        <a:buNone/>
        <a:defRPr sz="2250" kern="1200">
          <a:solidFill>
            <a:schemeClr val="bg1"/>
          </a:solidFill>
          <a:latin typeface="Arial"/>
          <a:ea typeface="+mj-ea"/>
          <a:cs typeface="Arial"/>
        </a:defRPr>
      </a:lvl1pPr>
    </p:titleStyle>
    <p:bodyStyle>
      <a:lvl1pPr marL="257175" indent="-257175" algn="l" defTabSz="342900" rtl="0" eaLnBrk="1" latinLnBrk="0" hangingPunct="1">
        <a:spcBef>
          <a:spcPct val="20000"/>
        </a:spcBef>
        <a:buFont typeface="Arial"/>
        <a:buChar char="•"/>
        <a:defRPr sz="1950" kern="1200">
          <a:solidFill>
            <a:schemeClr val="tx1"/>
          </a:solidFill>
          <a:latin typeface="Arial"/>
          <a:ea typeface="+mn-ea"/>
          <a:cs typeface="Arial"/>
        </a:defRPr>
      </a:lvl1pPr>
      <a:lvl2pPr marL="557213" indent="-214313" algn="l" defTabSz="342900" rtl="0" eaLnBrk="1" latinLnBrk="0" hangingPunct="1">
        <a:spcBef>
          <a:spcPct val="20000"/>
        </a:spcBef>
        <a:buFont typeface="Arial"/>
        <a:buChar char="–"/>
        <a:defRPr sz="1800" kern="1200">
          <a:solidFill>
            <a:schemeClr val="tx1"/>
          </a:solidFill>
          <a:latin typeface="Arial"/>
          <a:ea typeface="+mn-ea"/>
          <a:cs typeface="Arial"/>
        </a:defRPr>
      </a:lvl2pPr>
      <a:lvl3pPr marL="857250" indent="-171450" algn="l" defTabSz="342900" rtl="0" eaLnBrk="1" latinLnBrk="0" hangingPunct="1">
        <a:spcBef>
          <a:spcPct val="20000"/>
        </a:spcBef>
        <a:buFont typeface="Arial"/>
        <a:buChar char="•"/>
        <a:defRPr sz="1500" kern="1200">
          <a:solidFill>
            <a:schemeClr val="tx1"/>
          </a:solidFill>
          <a:latin typeface="Arial"/>
          <a:ea typeface="+mn-ea"/>
          <a:cs typeface="Arial"/>
        </a:defRPr>
      </a:lvl3pPr>
      <a:lvl4pPr marL="1200150" indent="-171450" algn="l" defTabSz="342900" rtl="0" eaLnBrk="1" latinLnBrk="0" hangingPunct="1">
        <a:spcBef>
          <a:spcPct val="20000"/>
        </a:spcBef>
        <a:buFont typeface="Arial"/>
        <a:buChar char="–"/>
        <a:defRPr sz="1350" kern="1200">
          <a:solidFill>
            <a:schemeClr val="tx1"/>
          </a:solidFill>
          <a:latin typeface="Arial"/>
          <a:ea typeface="+mn-ea"/>
          <a:cs typeface="Arial"/>
        </a:defRPr>
      </a:lvl4pPr>
      <a:lvl5pPr marL="1543050" indent="-171450" algn="l" defTabSz="342900" rtl="0" eaLnBrk="1" latinLnBrk="0" hangingPunct="1">
        <a:spcBef>
          <a:spcPct val="20000"/>
        </a:spcBef>
        <a:buFont typeface="Arial"/>
        <a:buChar char="»"/>
        <a:defRPr sz="1350" kern="1200">
          <a:solidFill>
            <a:schemeClr val="tx1"/>
          </a:solidFill>
          <a:latin typeface="Arial"/>
          <a:ea typeface="+mn-ea"/>
          <a:cs typeface="Arial"/>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228600"/>
            <a:ext cx="8534400" cy="83462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200151"/>
            <a:ext cx="84582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57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545579" y="4525235"/>
            <a:ext cx="2331720" cy="514350"/>
          </a:xfrm>
          <a:prstGeom prst="rect">
            <a:avLst/>
          </a:prstGeom>
        </p:spPr>
      </p:pic>
      <p:sp>
        <p:nvSpPr>
          <p:cNvPr id="10" name="Rectangle 9"/>
          <p:cNvSpPr/>
          <p:nvPr userDrawn="1"/>
        </p:nvSpPr>
        <p:spPr>
          <a:xfrm>
            <a:off x="304800" y="171450"/>
            <a:ext cx="8595852" cy="102870"/>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632060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342900" rtl="0" eaLnBrk="1" latinLnBrk="0" hangingPunct="1">
        <a:lnSpc>
          <a:spcPct val="80000"/>
        </a:lnSpc>
        <a:spcBef>
          <a:spcPct val="0"/>
        </a:spcBef>
        <a:buNone/>
        <a:defRPr sz="2700" b="1" kern="1200">
          <a:solidFill>
            <a:srgbClr val="C5050C"/>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EDB8FCB3-7065-2545-85B8-477E09133F4C}" type="datetimeFigureOut">
              <a:rPr lang="en-US" smtClean="0"/>
              <a:t>1/21/2026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F6BB6156-C08B-D64D-9850-322A4DBA2E2B}" type="slidenum">
              <a:rPr lang="en-US" smtClean="0"/>
              <a:t>‹#›</a:t>
            </a:fld>
            <a:endParaRPr lang="en-US"/>
          </a:p>
        </p:txBody>
      </p:sp>
      <p:sp>
        <p:nvSpPr>
          <p:cNvPr id="11" name="Rectangle 10"/>
          <p:cNvSpPr/>
          <p:nvPr userDrawn="1"/>
        </p:nvSpPr>
        <p:spPr>
          <a:xfrm>
            <a:off x="0" y="-9773"/>
            <a:ext cx="9144000" cy="54864"/>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5086793"/>
            <a:ext cx="9144000" cy="54864"/>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1315578"/>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Rectangle 14"/>
          <p:cNvSpPr/>
          <p:nvPr userDrawn="1"/>
        </p:nvSpPr>
        <p:spPr>
          <a:xfrm>
            <a:off x="-1" y="0"/>
            <a:ext cx="9144000" cy="5141657"/>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381000" y="329803"/>
            <a:ext cx="8458200" cy="4527947"/>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userDrawn="1">
            <p:ph type="title"/>
          </p:nvPr>
        </p:nvSpPr>
        <p:spPr>
          <a:xfrm>
            <a:off x="457200" y="329804"/>
            <a:ext cx="8229600" cy="7334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userDrawn="1">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userDrawn="1">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BA8A82E4-69B0-C94D-842E-F21802E959A1}" type="datetimeFigureOut">
              <a:rPr lang="en-US" smtClean="0"/>
              <a:t>1/21/2026</a:t>
            </a:fld>
            <a:endParaRPr lang="en-US"/>
          </a:p>
        </p:txBody>
      </p:sp>
      <p:sp>
        <p:nvSpPr>
          <p:cNvPr id="5" name="Footer Placeholder 4"/>
          <p:cNvSpPr>
            <a:spLocks noGrp="1"/>
          </p:cNvSpPr>
          <p:nvPr userDrawn="1">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userDrawn="1">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5A23896A-E871-BB4B-8869-15DB707E724E}" type="slidenum">
              <a:rPr lang="en-US" smtClean="0"/>
              <a:t>‹#›</a:t>
            </a:fld>
            <a:endParaRPr lang="en-US"/>
          </a:p>
        </p:txBody>
      </p:sp>
      <p:pic>
        <p:nvPicPr>
          <p:cNvPr id="9" name="Picture 8" descr="Logo_UWHealth_2c.pn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705600" y="4400550"/>
            <a:ext cx="1804454" cy="269939"/>
          </a:xfrm>
          <a:prstGeom prst="rect">
            <a:avLst/>
          </a:prstGeom>
        </p:spPr>
      </p:pic>
    </p:spTree>
    <p:extLst>
      <p:ext uri="{BB962C8B-B14F-4D97-AF65-F5344CB8AC3E}">
        <p14:creationId xmlns:p14="http://schemas.microsoft.com/office/powerpoint/2010/main" val="277959241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342900" rtl="0" eaLnBrk="1" latinLnBrk="0" hangingPunct="1">
        <a:spcBef>
          <a:spcPct val="0"/>
        </a:spcBef>
        <a:buNone/>
        <a:defRPr sz="2700" b="1" i="0" kern="1200">
          <a:solidFill>
            <a:schemeClr val="accent1">
              <a:lumMod val="75000"/>
            </a:schemeClr>
          </a:solidFill>
          <a:latin typeface="Arial"/>
          <a:ea typeface="+mj-ea"/>
          <a:cs typeface="Arial"/>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1" y="1"/>
            <a:ext cx="9144000" cy="800100"/>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457200" y="114301"/>
            <a:ext cx="8229600" cy="685801"/>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457200" y="1143000"/>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56615A7-4A63-FF4E-BF08-5885279056B7}" type="datetimeFigureOut">
              <a:rPr lang="en-US" smtClean="0"/>
              <a:t>1/21/2026</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0A7523F-6AC9-8F4D-A3ED-C34058ED4304}" type="slidenum">
              <a:rPr lang="en-US" smtClean="0"/>
              <a:t>‹#›</a:t>
            </a:fld>
            <a:endParaRPr lang="en-US"/>
          </a:p>
        </p:txBody>
      </p:sp>
      <p:sp>
        <p:nvSpPr>
          <p:cNvPr id="9" name="Rectangle 8"/>
          <p:cNvSpPr/>
          <p:nvPr userDrawn="1"/>
        </p:nvSpPr>
        <p:spPr>
          <a:xfrm>
            <a:off x="-1" y="5086793"/>
            <a:ext cx="9144000" cy="54864"/>
          </a:xfrm>
          <a:prstGeom prst="rect">
            <a:avLst/>
          </a:prstGeom>
          <a:solidFill>
            <a:srgbClr val="C5050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207391637"/>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Lst>
  <p:txStyles>
    <p:titleStyle>
      <a:lvl1pPr algn="l" defTabSz="342892" rtl="0" eaLnBrk="1" latinLnBrk="0" hangingPunct="1">
        <a:lnSpc>
          <a:spcPct val="90000"/>
        </a:lnSpc>
        <a:spcBef>
          <a:spcPct val="0"/>
        </a:spcBef>
        <a:buNone/>
        <a:defRPr sz="2250" kern="1200">
          <a:solidFill>
            <a:schemeClr val="bg1"/>
          </a:solidFill>
          <a:latin typeface="Arial"/>
          <a:ea typeface="+mj-ea"/>
          <a:cs typeface="Arial"/>
        </a:defRPr>
      </a:lvl1pPr>
    </p:titleStyle>
    <p:bodyStyle>
      <a:lvl1pPr marL="257168" indent="-257168" algn="l" defTabSz="342892" rtl="0" eaLnBrk="1" latinLnBrk="0" hangingPunct="1">
        <a:spcBef>
          <a:spcPct val="20000"/>
        </a:spcBef>
        <a:buFont typeface="Arial"/>
        <a:buChar char="•"/>
        <a:defRPr sz="1950" kern="1200">
          <a:solidFill>
            <a:schemeClr val="tx1"/>
          </a:solidFill>
          <a:latin typeface="Arial"/>
          <a:ea typeface="+mn-ea"/>
          <a:cs typeface="Arial"/>
        </a:defRPr>
      </a:lvl1pPr>
      <a:lvl2pPr marL="557199" indent="-214308" algn="l" defTabSz="342892" rtl="0" eaLnBrk="1" latinLnBrk="0" hangingPunct="1">
        <a:spcBef>
          <a:spcPct val="20000"/>
        </a:spcBef>
        <a:buFont typeface="Arial"/>
        <a:buChar char="–"/>
        <a:defRPr sz="1800" kern="1200">
          <a:solidFill>
            <a:schemeClr val="tx1"/>
          </a:solidFill>
          <a:latin typeface="Arial"/>
          <a:ea typeface="+mn-ea"/>
          <a:cs typeface="Arial"/>
        </a:defRPr>
      </a:lvl2pPr>
      <a:lvl3pPr marL="857228" indent="-171446" algn="l" defTabSz="342892" rtl="0" eaLnBrk="1" latinLnBrk="0" hangingPunct="1">
        <a:spcBef>
          <a:spcPct val="20000"/>
        </a:spcBef>
        <a:buFont typeface="Arial"/>
        <a:buChar char="•"/>
        <a:defRPr sz="1500" kern="1200">
          <a:solidFill>
            <a:schemeClr val="tx1"/>
          </a:solidFill>
          <a:latin typeface="Arial"/>
          <a:ea typeface="+mn-ea"/>
          <a:cs typeface="Arial"/>
        </a:defRPr>
      </a:lvl3pPr>
      <a:lvl4pPr marL="1200120" indent="-171446" algn="l" defTabSz="342892" rtl="0" eaLnBrk="1" latinLnBrk="0" hangingPunct="1">
        <a:spcBef>
          <a:spcPct val="20000"/>
        </a:spcBef>
        <a:buFont typeface="Arial"/>
        <a:buChar char="–"/>
        <a:defRPr sz="1350" kern="1200">
          <a:solidFill>
            <a:schemeClr val="tx1"/>
          </a:solidFill>
          <a:latin typeface="Arial"/>
          <a:ea typeface="+mn-ea"/>
          <a:cs typeface="Arial"/>
        </a:defRPr>
      </a:lvl4pPr>
      <a:lvl5pPr marL="1543012" indent="-171446" algn="l" defTabSz="342892" rtl="0" eaLnBrk="1" latinLnBrk="0" hangingPunct="1">
        <a:spcBef>
          <a:spcPct val="20000"/>
        </a:spcBef>
        <a:buFont typeface="Arial"/>
        <a:buChar char="»"/>
        <a:defRPr sz="1350" kern="1200">
          <a:solidFill>
            <a:schemeClr val="tx1"/>
          </a:solidFill>
          <a:latin typeface="Arial"/>
          <a:ea typeface="+mn-ea"/>
          <a:cs typeface="Arial"/>
        </a:defRPr>
      </a:lvl5pPr>
      <a:lvl6pPr marL="1885903" indent="-171446" algn="l" defTabSz="342892" rtl="0" eaLnBrk="1" latinLnBrk="0" hangingPunct="1">
        <a:spcBef>
          <a:spcPct val="20000"/>
        </a:spcBef>
        <a:buFont typeface="Arial"/>
        <a:buChar char="•"/>
        <a:defRPr sz="1500" kern="1200">
          <a:solidFill>
            <a:schemeClr val="tx1"/>
          </a:solidFill>
          <a:latin typeface="+mn-lt"/>
          <a:ea typeface="+mn-ea"/>
          <a:cs typeface="+mn-cs"/>
        </a:defRPr>
      </a:lvl6pPr>
      <a:lvl7pPr marL="2228795" indent="-171446" algn="l" defTabSz="342892" rtl="0" eaLnBrk="1" latinLnBrk="0" hangingPunct="1">
        <a:spcBef>
          <a:spcPct val="20000"/>
        </a:spcBef>
        <a:buFont typeface="Arial"/>
        <a:buChar char="•"/>
        <a:defRPr sz="1500" kern="1200">
          <a:solidFill>
            <a:schemeClr val="tx1"/>
          </a:solidFill>
          <a:latin typeface="+mn-lt"/>
          <a:ea typeface="+mn-ea"/>
          <a:cs typeface="+mn-cs"/>
        </a:defRPr>
      </a:lvl7pPr>
      <a:lvl8pPr marL="2571686" indent="-171446" algn="l" defTabSz="342892" rtl="0" eaLnBrk="1" latinLnBrk="0" hangingPunct="1">
        <a:spcBef>
          <a:spcPct val="20000"/>
        </a:spcBef>
        <a:buFont typeface="Arial"/>
        <a:buChar char="•"/>
        <a:defRPr sz="1500" kern="1200">
          <a:solidFill>
            <a:schemeClr val="tx1"/>
          </a:solidFill>
          <a:latin typeface="+mn-lt"/>
          <a:ea typeface="+mn-ea"/>
          <a:cs typeface="+mn-cs"/>
        </a:defRPr>
      </a:lvl8pPr>
      <a:lvl9pPr marL="2914577" indent="-171446" algn="l" defTabSz="342892"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892" rtl="0" eaLnBrk="1" latinLnBrk="0" hangingPunct="1">
        <a:defRPr sz="1350" kern="1200">
          <a:solidFill>
            <a:schemeClr val="tx1"/>
          </a:solidFill>
          <a:latin typeface="+mn-lt"/>
          <a:ea typeface="+mn-ea"/>
          <a:cs typeface="+mn-cs"/>
        </a:defRPr>
      </a:lvl1pPr>
      <a:lvl2pPr marL="342892" algn="l" defTabSz="342892" rtl="0" eaLnBrk="1" latinLnBrk="0" hangingPunct="1">
        <a:defRPr sz="1350" kern="1200">
          <a:solidFill>
            <a:schemeClr val="tx1"/>
          </a:solidFill>
          <a:latin typeface="+mn-lt"/>
          <a:ea typeface="+mn-ea"/>
          <a:cs typeface="+mn-cs"/>
        </a:defRPr>
      </a:lvl2pPr>
      <a:lvl3pPr marL="685783" algn="l" defTabSz="342892" rtl="0" eaLnBrk="1" latinLnBrk="0" hangingPunct="1">
        <a:defRPr sz="1350" kern="1200">
          <a:solidFill>
            <a:schemeClr val="tx1"/>
          </a:solidFill>
          <a:latin typeface="+mn-lt"/>
          <a:ea typeface="+mn-ea"/>
          <a:cs typeface="+mn-cs"/>
        </a:defRPr>
      </a:lvl3pPr>
      <a:lvl4pPr marL="1028675" algn="l" defTabSz="342892" rtl="0" eaLnBrk="1" latinLnBrk="0" hangingPunct="1">
        <a:defRPr sz="1350" kern="1200">
          <a:solidFill>
            <a:schemeClr val="tx1"/>
          </a:solidFill>
          <a:latin typeface="+mn-lt"/>
          <a:ea typeface="+mn-ea"/>
          <a:cs typeface="+mn-cs"/>
        </a:defRPr>
      </a:lvl4pPr>
      <a:lvl5pPr marL="1371566" algn="l" defTabSz="342892" rtl="0" eaLnBrk="1" latinLnBrk="0" hangingPunct="1">
        <a:defRPr sz="1350" kern="1200">
          <a:solidFill>
            <a:schemeClr val="tx1"/>
          </a:solidFill>
          <a:latin typeface="+mn-lt"/>
          <a:ea typeface="+mn-ea"/>
          <a:cs typeface="+mn-cs"/>
        </a:defRPr>
      </a:lvl5pPr>
      <a:lvl6pPr marL="1714457" algn="l" defTabSz="342892" rtl="0" eaLnBrk="1" latinLnBrk="0" hangingPunct="1">
        <a:defRPr sz="1350" kern="1200">
          <a:solidFill>
            <a:schemeClr val="tx1"/>
          </a:solidFill>
          <a:latin typeface="+mn-lt"/>
          <a:ea typeface="+mn-ea"/>
          <a:cs typeface="+mn-cs"/>
        </a:defRPr>
      </a:lvl6pPr>
      <a:lvl7pPr marL="2057348" algn="l" defTabSz="342892" rtl="0" eaLnBrk="1" latinLnBrk="0" hangingPunct="1">
        <a:defRPr sz="1350" kern="1200">
          <a:solidFill>
            <a:schemeClr val="tx1"/>
          </a:solidFill>
          <a:latin typeface="+mn-lt"/>
          <a:ea typeface="+mn-ea"/>
          <a:cs typeface="+mn-cs"/>
        </a:defRPr>
      </a:lvl7pPr>
      <a:lvl8pPr marL="2400240" algn="l" defTabSz="342892" rtl="0" eaLnBrk="1" latinLnBrk="0" hangingPunct="1">
        <a:defRPr sz="1350" kern="1200">
          <a:solidFill>
            <a:schemeClr val="tx1"/>
          </a:solidFill>
          <a:latin typeface="+mn-lt"/>
          <a:ea typeface="+mn-ea"/>
          <a:cs typeface="+mn-cs"/>
        </a:defRPr>
      </a:lvl8pPr>
      <a:lvl9pPr marL="2743132" algn="l" defTabSz="34289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59.xml"/></Relationships>
</file>

<file path=ppt/slides/_rels/slide10.xml.rels><?xml version="1.0" encoding="UTF-8" standalone="yes"?>
<Relationships xmlns="http://schemas.openxmlformats.org/package/2006/relationships"><Relationship Id="rId3" Type="http://schemas.openxmlformats.org/officeDocument/2006/relationships/hyperlink" Target="https://ce.icep.wisc.edu/code" TargetMode="External"/><Relationship Id="rId2" Type="http://schemas.openxmlformats.org/officeDocument/2006/relationships/notesSlide" Target="../notesSlides/notesSlide2.xml"/><Relationship Id="rId1" Type="http://schemas.openxmlformats.org/officeDocument/2006/relationships/slideLayout" Target="../slideLayouts/slideLayout5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e.icep.wisc.edu/" TargetMode="External"/><Relationship Id="rId1" Type="http://schemas.openxmlformats.org/officeDocument/2006/relationships/slideLayout" Target="../slideLayouts/slideLayout59.xml"/></Relationships>
</file>

<file path=ppt/slides/_rels/slide3.xml.rels><?xml version="1.0" encoding="UTF-8" standalone="yes"?>
<Relationships xmlns="http://schemas.openxmlformats.org/package/2006/relationships"><Relationship Id="rId2" Type="http://schemas.openxmlformats.org/officeDocument/2006/relationships/hyperlink" Target="mailto:help@icep.wisc.edu" TargetMode="External"/><Relationship Id="rId1" Type="http://schemas.openxmlformats.org/officeDocument/2006/relationships/slideLayout" Target="../slideLayouts/slideLayout5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e.icep.wisc.edu/" TargetMode="External"/><Relationship Id="rId1" Type="http://schemas.openxmlformats.org/officeDocument/2006/relationships/slideLayout" Target="../slideLayouts/slideLayout59.xml"/></Relationships>
</file>

<file path=ppt/slides/_rels/slide5.xml.rels><?xml version="1.0" encoding="UTF-8" standalone="yes"?>
<Relationships xmlns="http://schemas.openxmlformats.org/package/2006/relationships"><Relationship Id="rId2" Type="http://schemas.openxmlformats.org/officeDocument/2006/relationships/hyperlink" Target="mailto:help@icep.wisc.edu" TargetMode="External"/><Relationship Id="rId1" Type="http://schemas.openxmlformats.org/officeDocument/2006/relationships/slideLayout" Target="../slideLayouts/slideLayout5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e.icep.wisc.edu/" TargetMode="External"/><Relationship Id="rId1" Type="http://schemas.openxmlformats.org/officeDocument/2006/relationships/slideLayout" Target="../slideLayouts/slideLayout59.xml"/></Relationships>
</file>

<file path=ppt/slides/_rels/slide7.xml.rels><?xml version="1.0" encoding="UTF-8" standalone="yes"?>
<Relationships xmlns="http://schemas.openxmlformats.org/package/2006/relationships"><Relationship Id="rId2" Type="http://schemas.openxmlformats.org/officeDocument/2006/relationships/hyperlink" Target="mailto:help@icep.wisc.edu" TargetMode="External"/><Relationship Id="rId1" Type="http://schemas.openxmlformats.org/officeDocument/2006/relationships/slideLayout" Target="../slideLayouts/slideLayout5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e.icep.wisc.edu/" TargetMode="External"/><Relationship Id="rId1" Type="http://schemas.openxmlformats.org/officeDocument/2006/relationships/slideLayout" Target="../slideLayouts/slideLayout59.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33351"/>
            <a:ext cx="8229600" cy="575159"/>
          </a:xfrm>
        </p:spPr>
        <p:txBody>
          <a:bodyPr>
            <a:normAutofit fontScale="90000"/>
          </a:bodyPr>
          <a:lstStyle/>
          <a:p>
            <a:pPr algn="ctr"/>
            <a:r>
              <a:rPr lang="en-US" dirty="0">
                <a:latin typeface="Avenir Next LT Pro Light"/>
              </a:rPr>
              <a:t>Epic MD </a:t>
            </a:r>
            <a:r>
              <a:rPr lang="en-US" dirty="0" err="1">
                <a:latin typeface="Avenir Next LT Pro Light"/>
              </a:rPr>
              <a:t>SmartUser</a:t>
            </a:r>
            <a:r>
              <a:rPr lang="en-US" dirty="0">
                <a:latin typeface="Avenir Next LT Pro Light"/>
              </a:rPr>
              <a:t> Course </a:t>
            </a:r>
            <a:br>
              <a:rPr lang="en-US" dirty="0"/>
            </a:br>
            <a:r>
              <a:rPr lang="en-US" sz="1300" dirty="0">
                <a:latin typeface="Avenir Next LT Pro Light"/>
              </a:rPr>
              <a:t>Provided by Epic &amp; the University of Wisconsin–Madison Interprofessional Continuing Education Partnership (ICEP)</a:t>
            </a:r>
            <a:br>
              <a:rPr lang="en-US" dirty="0"/>
            </a:br>
            <a:endParaRPr lang="en-US" dirty="0"/>
          </a:p>
        </p:txBody>
      </p:sp>
      <p:sp>
        <p:nvSpPr>
          <p:cNvPr id="9" name="Rectangle 5">
            <a:extLst>
              <a:ext uri="{FF2B5EF4-FFF2-40B4-BE49-F238E27FC236}">
                <a16:creationId xmlns:a16="http://schemas.microsoft.com/office/drawing/2014/main" id="{66EED408-A65F-492D-BF97-7775EB874F00}"/>
              </a:ext>
            </a:extLst>
          </p:cNvPr>
          <p:cNvSpPr>
            <a:spLocks noChangeArrowheads="1"/>
          </p:cNvSpPr>
          <p:nvPr/>
        </p:nvSpPr>
        <p:spPr bwMode="auto">
          <a:xfrm>
            <a:off x="142314" y="1113217"/>
            <a:ext cx="8911522" cy="1752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defTabSz="914378" eaLnBrk="0" hangingPunct="0">
              <a:spcBef>
                <a:spcPct val="0"/>
              </a:spcBef>
            </a:pPr>
            <a:r>
              <a:rPr lang="en-US" altLang="en-US" sz="1100" i="1" u="sng" dirty="0">
                <a:latin typeface="Avenir Next LT Pro Light"/>
                <a:ea typeface="Times New Roman" panose="02020603050405020304" pitchFamily="18" charset="0"/>
                <a:cs typeface="Calibri Light"/>
              </a:rPr>
              <a:t>Policy on Disclosure</a:t>
            </a:r>
          </a:p>
          <a:p>
            <a:pPr defTabSz="914378" eaLnBrk="0" hangingPunct="0">
              <a:spcBef>
                <a:spcPct val="0"/>
              </a:spcBef>
            </a:pPr>
            <a:endParaRPr lang="en-US" altLang="en-US" sz="900" i="1" u="sng" dirty="0">
              <a:latin typeface="Avenir Next LT Pro Light"/>
              <a:ea typeface="Times New Roman" panose="02020603050405020304" pitchFamily="18" charset="0"/>
              <a:cs typeface="Calibri Light"/>
            </a:endParaRPr>
          </a:p>
          <a:p>
            <a:pPr defTabSz="914378">
              <a:spcBef>
                <a:spcPct val="0"/>
              </a:spcBef>
            </a:pPr>
            <a:r>
              <a:rPr lang="en-US" altLang="en-US" sz="900" b="0" dirty="0">
                <a:latin typeface="Avenir Next LT Pro Light"/>
                <a:cs typeface="Calibri Light"/>
              </a:rPr>
              <a:t>It is the policy of the University of Wisconsin–Madison Interprofessional Continuing Education Partnership (ICEP) to identify, mitigate, and disclose all relevant financial relationships with ineligible companies* held by the speakers/presenters, authors, planners, and other persons who may influence the content of this accredited continuing education (CE).  In addition, speakers, presenters, and authors must disclose any planned discussion of unlabeled/unapproved uses of drugs or devices during their presentation. For this accredited continuing education activity, all relevant financial relationships have been mitigated, and detailed disclosures are listed below. </a:t>
            </a:r>
          </a:p>
          <a:p>
            <a:pPr defTabSz="914378">
              <a:spcBef>
                <a:spcPct val="0"/>
              </a:spcBef>
            </a:pPr>
            <a:endParaRPr lang="en-US" sz="900" dirty="0"/>
          </a:p>
          <a:p>
            <a:pPr defTabSz="914378">
              <a:lnSpc>
                <a:spcPct val="120000"/>
              </a:lnSpc>
              <a:spcBef>
                <a:spcPct val="0"/>
              </a:spcBef>
            </a:pPr>
            <a:endParaRPr lang="en-US" sz="900" dirty="0">
              <a:latin typeface="Avenir Next LT Pro Light"/>
              <a:cs typeface="Times New Roman"/>
            </a:endParaRPr>
          </a:p>
          <a:p>
            <a:pPr defTabSz="914378">
              <a:lnSpc>
                <a:spcPct val="120000"/>
              </a:lnSpc>
              <a:spcBef>
                <a:spcPct val="0"/>
              </a:spcBef>
            </a:pPr>
            <a:r>
              <a:rPr lang="en-US" sz="1000" dirty="0">
                <a:latin typeface="Avenir Next LT Pro Light"/>
                <a:cs typeface="Times New Roman"/>
              </a:rPr>
              <a:t>This accredited continuing education activity is focused on the non-clinical topic – use of and communication within the electronic health record. As such, no persons in a position to control content have relevant financial relationships with ineligible companies to disclose.</a:t>
            </a:r>
          </a:p>
        </p:txBody>
      </p:sp>
      <p:sp>
        <p:nvSpPr>
          <p:cNvPr id="8" name="Rectangle 7">
            <a:extLst>
              <a:ext uri="{FF2B5EF4-FFF2-40B4-BE49-F238E27FC236}">
                <a16:creationId xmlns:a16="http://schemas.microsoft.com/office/drawing/2014/main" id="{32C5C69C-0823-4E7A-BB5C-7932704E83C3}"/>
              </a:ext>
            </a:extLst>
          </p:cNvPr>
          <p:cNvSpPr/>
          <p:nvPr/>
        </p:nvSpPr>
        <p:spPr>
          <a:xfrm>
            <a:off x="142314" y="4640817"/>
            <a:ext cx="8566944" cy="369332"/>
          </a:xfrm>
          <a:prstGeom prst="rect">
            <a:avLst/>
          </a:prstGeom>
        </p:spPr>
        <p:txBody>
          <a:bodyPr wrap="square">
            <a:spAutoFit/>
          </a:bodyPr>
          <a:lstStyle/>
          <a:p>
            <a:pPr defTabSz="914378" eaLnBrk="0" hangingPunct="0">
              <a:spcBef>
                <a:spcPct val="0"/>
              </a:spcBef>
            </a:pPr>
            <a:r>
              <a:rPr lang="en-US" altLang="en-US" sz="900" b="0" i="1" dirty="0">
                <a:solidFill>
                  <a:prstClr val="black"/>
                </a:solidFill>
                <a:latin typeface="Avenir Next LT Pro Light" panose="020B0304020202020204" pitchFamily="34" charset="0"/>
                <a:ea typeface="Times New Roman" panose="02020603050405020304" pitchFamily="18" charset="0"/>
                <a:cs typeface="Calibri Light" panose="020F0302020204030204" pitchFamily="34" charset="0"/>
              </a:rPr>
              <a:t>*Ineligible companies are those whose primary business is producing, marketing, selling, re-selling, or distributing healthcare products used by or on, patients. </a:t>
            </a:r>
          </a:p>
          <a:p>
            <a:pPr defTabSz="914378" eaLnBrk="0" hangingPunct="0">
              <a:spcBef>
                <a:spcPct val="0"/>
              </a:spcBef>
            </a:pPr>
            <a:r>
              <a:rPr lang="en-US" altLang="en-US" sz="900" b="0" i="1" dirty="0">
                <a:solidFill>
                  <a:prstClr val="black"/>
                </a:solidFill>
                <a:latin typeface="Avenir Next LT Pro Light" panose="020B0304020202020204" pitchFamily="34" charset="0"/>
                <a:ea typeface="Times New Roman" panose="02020603050405020304" pitchFamily="18" charset="0"/>
                <a:cs typeface="Calibri Light" panose="020F0302020204030204" pitchFamily="34" charset="0"/>
              </a:rPr>
              <a:t>The ACCME does not consider providers of clinical services directly to patients to be ineligible companies. </a:t>
            </a:r>
            <a:endParaRPr lang="en-US" altLang="en-US" sz="1000" b="0" i="1" dirty="0">
              <a:solidFill>
                <a:srgbClr val="000000"/>
              </a:solidFill>
              <a:latin typeface="Avenir Next LT Pro Light" panose="020B0304020202020204" pitchFamily="34" charset="0"/>
              <a:ea typeface="Times New Roman" panose="02020603050405020304" pitchFamily="18" charset="0"/>
              <a:cs typeface="Calibri Light" panose="020F0302020204030204" pitchFamily="34" charset="0"/>
            </a:endParaRPr>
          </a:p>
        </p:txBody>
      </p:sp>
      <p:sp>
        <p:nvSpPr>
          <p:cNvPr id="2" name="Rectangle 3">
            <a:extLst>
              <a:ext uri="{FF2B5EF4-FFF2-40B4-BE49-F238E27FC236}">
                <a16:creationId xmlns:a16="http://schemas.microsoft.com/office/drawing/2014/main" id="{1FDEF3D3-789C-015F-644D-F6D5F2168F5B}"/>
              </a:ext>
            </a:extLst>
          </p:cNvPr>
          <p:cNvSpPr>
            <a:spLocks noChangeArrowheads="1"/>
          </p:cNvSpPr>
          <p:nvPr/>
        </p:nvSpPr>
        <p:spPr bwMode="auto">
          <a:xfrm>
            <a:off x="1302490" y="3126104"/>
            <a:ext cx="7511448"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378" eaLnBrk="0" hangingPunct="0">
              <a:spcBef>
                <a:spcPct val="0"/>
              </a:spcBef>
            </a:pPr>
            <a:r>
              <a:rPr lang="en-US" altLang="en-US" sz="1000" i="1" u="sng" dirty="0">
                <a:latin typeface="Avenir Next LT Pro Light"/>
                <a:ea typeface="Times New Roman" panose="02020603050405020304" pitchFamily="18" charset="0"/>
                <a:cs typeface="Arial"/>
              </a:rPr>
              <a:t>Accreditation Statement</a:t>
            </a:r>
            <a:endParaRPr lang="en-US" altLang="en-US" sz="1000" b="0" dirty="0">
              <a:latin typeface="Avenir Next LT Pro Light"/>
              <a:cs typeface="Arial"/>
            </a:endParaRPr>
          </a:p>
          <a:p>
            <a:pPr defTabSz="914378" eaLnBrk="0" hangingPunct="0">
              <a:spcBef>
                <a:spcPct val="0"/>
              </a:spcBef>
            </a:pPr>
            <a:r>
              <a:rPr lang="en-US" altLang="en-US" sz="900" b="0" dirty="0">
                <a:latin typeface="Avenir Next LT Pro Light"/>
                <a:ea typeface="Times New Roman" panose="02020603050405020304" pitchFamily="18" charset="0"/>
                <a:cs typeface="Arial"/>
              </a:rPr>
              <a:t>In support of improving patient care, this activity has been planned and implemented by the University of Wisconsin–Madison ICEP and Epic. The University of Wisconsin–Madison ICEP is jointly accredited by the Accreditation Council for Continuing Medical Education (ACCME), the Accreditation Council for Pharmacy Education (ACPE), and the American Nurses Credentialing Center (ANCC), to provide continuing education for the healthcare team.</a:t>
            </a:r>
          </a:p>
        </p:txBody>
      </p:sp>
      <p:pic>
        <p:nvPicPr>
          <p:cNvPr id="3" name="Picture 2" descr="Logo, company name&#10;&#10;Description automatically generated">
            <a:extLst>
              <a:ext uri="{FF2B5EF4-FFF2-40B4-BE49-F238E27FC236}">
                <a16:creationId xmlns:a16="http://schemas.microsoft.com/office/drawing/2014/main" id="{ADE2A7F3-D6D7-6EAF-B289-263A93533BDD}"/>
              </a:ext>
            </a:extLst>
          </p:cNvPr>
          <p:cNvPicPr>
            <a:picLocks noChangeAspect="1"/>
          </p:cNvPicPr>
          <p:nvPr/>
        </p:nvPicPr>
        <p:blipFill>
          <a:blip r:embed="rId3"/>
          <a:stretch>
            <a:fillRect/>
          </a:stretch>
        </p:blipFill>
        <p:spPr>
          <a:xfrm>
            <a:off x="245859" y="3106325"/>
            <a:ext cx="924632" cy="784830"/>
          </a:xfrm>
          <a:prstGeom prst="rect">
            <a:avLst/>
          </a:prstGeom>
        </p:spPr>
      </p:pic>
    </p:spTree>
    <p:extLst>
      <p:ext uri="{BB962C8B-B14F-4D97-AF65-F5344CB8AC3E}">
        <p14:creationId xmlns:p14="http://schemas.microsoft.com/office/powerpoint/2010/main" val="3078250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6201"/>
            <a:ext cx="8229600" cy="685801"/>
          </a:xfrm>
        </p:spPr>
        <p:txBody>
          <a:bodyPr anchor="ctr">
            <a:normAutofit/>
          </a:bodyPr>
          <a:lstStyle/>
          <a:p>
            <a:pPr algn="ctr"/>
            <a:r>
              <a:rPr lang="en-US" sz="3200" dirty="0">
                <a:latin typeface="Avenir Next LT Pro Light"/>
              </a:rPr>
              <a:t>Attendance &amp; Credit – UK </a:t>
            </a:r>
            <a:r>
              <a:rPr lang="en-US" sz="3200" dirty="0" err="1">
                <a:latin typeface="Avenir Next LT Pro Light"/>
              </a:rPr>
              <a:t>MD202</a:t>
            </a:r>
            <a:endParaRPr lang="en-US" sz="3200" dirty="0">
              <a:highlight>
                <a:srgbClr val="FFFF00"/>
              </a:highlight>
              <a:latin typeface="Avenir Next LT Pro Light" panose="020B0304020202020204" pitchFamily="34" charset="0"/>
            </a:endParaRPr>
          </a:p>
        </p:txBody>
      </p:sp>
      <p:sp>
        <p:nvSpPr>
          <p:cNvPr id="7" name="Content Placeholder 6"/>
          <p:cNvSpPr>
            <a:spLocks noGrp="1"/>
          </p:cNvSpPr>
          <p:nvPr>
            <p:ph idx="1"/>
          </p:nvPr>
        </p:nvSpPr>
        <p:spPr>
          <a:xfrm>
            <a:off x="14177" y="895350"/>
            <a:ext cx="9160239" cy="3836995"/>
          </a:xfrm>
        </p:spPr>
        <p:txBody>
          <a:bodyPr>
            <a:normAutofit fontScale="62500" lnSpcReduction="20000"/>
          </a:bodyPr>
          <a:lstStyle/>
          <a:p>
            <a:pPr marL="0" indent="0" algn="ctr">
              <a:buNone/>
            </a:pPr>
            <a:r>
              <a:rPr lang="en-US" sz="3200" dirty="0">
                <a:latin typeface="Avenir Next LT Pro Light" panose="020B0304020202020204" pitchFamily="34" charset="0"/>
              </a:rPr>
              <a:t>Record your attendance and receive </a:t>
            </a:r>
            <a:br>
              <a:rPr lang="en-US" sz="3200" dirty="0">
                <a:latin typeface="Avenir Next LT Pro Light" panose="020B0304020202020204" pitchFamily="34" charset="0"/>
              </a:rPr>
            </a:br>
            <a:r>
              <a:rPr lang="en-US" sz="3200" dirty="0">
                <a:latin typeface="Avenir Next LT Pro Light" panose="020B0304020202020204" pitchFamily="34" charset="0"/>
              </a:rPr>
              <a:t>instructions for claiming credit:</a:t>
            </a:r>
          </a:p>
          <a:p>
            <a:pPr marL="0" indent="0" algn="ctr">
              <a:spcBef>
                <a:spcPts val="0"/>
              </a:spcBef>
              <a:buNone/>
            </a:pPr>
            <a:endParaRPr lang="en-US" sz="1200" dirty="0">
              <a:solidFill>
                <a:srgbClr val="C5050C"/>
              </a:solidFill>
              <a:latin typeface="Avenir Next LT Pro Light" panose="020B0304020202020204" pitchFamily="34" charset="0"/>
            </a:endParaRPr>
          </a:p>
          <a:p>
            <a:pPr marL="0" indent="0" algn="ctr">
              <a:spcBef>
                <a:spcPts val="0"/>
              </a:spcBef>
              <a:buNone/>
            </a:pPr>
            <a:endParaRPr lang="en-US" sz="1800" dirty="0">
              <a:solidFill>
                <a:srgbClr val="A71529"/>
              </a:solidFill>
            </a:endParaRPr>
          </a:p>
          <a:p>
            <a:pPr marL="0" indent="0" algn="ctr">
              <a:spcBef>
                <a:spcPts val="0"/>
              </a:spcBef>
              <a:buNone/>
            </a:pPr>
            <a:endParaRPr lang="en-US" sz="1800" dirty="0">
              <a:solidFill>
                <a:srgbClr val="A71529"/>
              </a:solidFill>
            </a:endParaRPr>
          </a:p>
          <a:p>
            <a:pPr marL="0" indent="0" algn="ctr">
              <a:spcBef>
                <a:spcPts val="0"/>
              </a:spcBef>
              <a:buNone/>
            </a:pPr>
            <a:r>
              <a:rPr lang="en-US" sz="7200" dirty="0">
                <a:solidFill>
                  <a:srgbClr val="C5050C"/>
                </a:solidFill>
                <a:latin typeface="Avenir Next LT Pro Light"/>
              </a:rPr>
              <a:t> </a:t>
            </a:r>
            <a:r>
              <a:rPr lang="en-US" sz="3800" dirty="0">
                <a:latin typeface="Avenir Next LT Pro Light"/>
              </a:rPr>
              <a:t>Go to </a:t>
            </a:r>
            <a:r>
              <a:rPr lang="en-US" sz="3800" dirty="0">
                <a:latin typeface="Avenir Next LT Pro Light"/>
                <a:hlinkClick r:id="rId3"/>
              </a:rPr>
              <a:t>https://ce.icep.wisc.edu/code</a:t>
            </a:r>
            <a:r>
              <a:rPr lang="en-US" sz="3800" dirty="0">
                <a:latin typeface="Avenir Next LT Pro Light"/>
              </a:rPr>
              <a:t> and enter the code (XXXXX).</a:t>
            </a:r>
          </a:p>
          <a:p>
            <a:pPr marL="0" indent="0" algn="ctr">
              <a:spcBef>
                <a:spcPts val="0"/>
              </a:spcBef>
              <a:buNone/>
            </a:pPr>
            <a:endParaRPr lang="en-US" sz="3800" dirty="0">
              <a:latin typeface="Avenir Next LT Pro Light"/>
            </a:endParaRPr>
          </a:p>
          <a:p>
            <a:pPr marL="0" indent="0" algn="ctr">
              <a:spcBef>
                <a:spcPts val="0"/>
              </a:spcBef>
              <a:buNone/>
            </a:pPr>
            <a:endParaRPr lang="en-US" sz="4000" dirty="0">
              <a:latin typeface="Avenir Next LT Pro Light"/>
            </a:endParaRPr>
          </a:p>
          <a:p>
            <a:pPr marL="0" indent="0" algn="ctr">
              <a:spcBef>
                <a:spcPts val="0"/>
              </a:spcBef>
              <a:buNone/>
            </a:pPr>
            <a:endParaRPr lang="en-US" sz="4000" dirty="0">
              <a:latin typeface="Avenir Next LT Pro Light"/>
            </a:endParaRPr>
          </a:p>
          <a:p>
            <a:pPr marL="0" indent="0" algn="ctr">
              <a:spcBef>
                <a:spcPts val="0"/>
              </a:spcBef>
              <a:buNone/>
            </a:pPr>
            <a:r>
              <a:rPr lang="en-US" sz="4800" b="1" dirty="0">
                <a:latin typeface="Avenir Next LT Pro Light"/>
              </a:rPr>
              <a:t>You MUST claim credit within 45 days. </a:t>
            </a:r>
          </a:p>
          <a:p>
            <a:pPr marL="0" indent="0" algn="ctr">
              <a:spcBef>
                <a:spcPts val="0"/>
              </a:spcBef>
              <a:buNone/>
            </a:pPr>
            <a:r>
              <a:rPr lang="en-US" sz="4800" b="1" dirty="0">
                <a:latin typeface="Avenir Next LT Pro Light"/>
              </a:rPr>
              <a:t>Credit will NOT be awarded after this deadline.</a:t>
            </a:r>
          </a:p>
          <a:p>
            <a:pPr marL="0" indent="0">
              <a:buNone/>
            </a:pPr>
            <a:endParaRPr lang="en-US" dirty="0"/>
          </a:p>
        </p:txBody>
      </p:sp>
    </p:spTree>
    <p:extLst>
      <p:ext uri="{BB962C8B-B14F-4D97-AF65-F5344CB8AC3E}">
        <p14:creationId xmlns:p14="http://schemas.microsoft.com/office/powerpoint/2010/main" val="2160902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5BCAB128-15C7-43F5-9D13-E0C9AB2D5FE2}"/>
              </a:ext>
            </a:extLst>
          </p:cNvPr>
          <p:cNvSpPr>
            <a:spLocks noChangeArrowheads="1"/>
          </p:cNvSpPr>
          <p:nvPr/>
        </p:nvSpPr>
        <p:spPr bwMode="auto">
          <a:xfrm>
            <a:off x="1" y="439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378"/>
            <a:endParaRPr lang="en-US">
              <a:solidFill>
                <a:prstClr val="black"/>
              </a:solidFill>
            </a:endParaRPr>
          </a:p>
        </p:txBody>
      </p:sp>
      <p:sp>
        <p:nvSpPr>
          <p:cNvPr id="8" name="Rectangle 7">
            <a:extLst>
              <a:ext uri="{FF2B5EF4-FFF2-40B4-BE49-F238E27FC236}">
                <a16:creationId xmlns:a16="http://schemas.microsoft.com/office/drawing/2014/main" id="{95BBED77-4122-4C4C-877B-835164643044}"/>
              </a:ext>
            </a:extLst>
          </p:cNvPr>
          <p:cNvSpPr/>
          <p:nvPr/>
        </p:nvSpPr>
        <p:spPr>
          <a:xfrm>
            <a:off x="512618" y="3785564"/>
            <a:ext cx="7678315" cy="769441"/>
          </a:xfrm>
          <a:prstGeom prst="rect">
            <a:avLst/>
          </a:prstGeom>
        </p:spPr>
        <p:txBody>
          <a:bodyPr wrap="square" lIns="91440" tIns="45720" rIns="91440" bIns="45720" anchor="t">
            <a:spAutoFit/>
          </a:bodyPr>
          <a:lstStyle/>
          <a:p>
            <a:pPr defTabSz="914378">
              <a:spcBef>
                <a:spcPts val="0"/>
              </a:spcBef>
            </a:pPr>
            <a:r>
              <a:rPr lang="en-US" sz="1100" dirty="0">
                <a:latin typeface="Avenir Next LT Pro Light"/>
                <a:cs typeface="Arial"/>
              </a:rPr>
              <a:t>Objectives:</a:t>
            </a:r>
          </a:p>
          <a:p>
            <a:pPr defTabSz="914378">
              <a:spcBef>
                <a:spcPts val="0"/>
              </a:spcBef>
            </a:pPr>
            <a:endParaRPr lang="en-US" sz="1100" dirty="0">
              <a:latin typeface="Avenir Next LT Pro Light"/>
              <a:cs typeface="Arial"/>
            </a:endParaRPr>
          </a:p>
          <a:p>
            <a:pPr marL="228600" indent="-228600" defTabSz="914378">
              <a:spcBef>
                <a:spcPts val="0"/>
              </a:spcBef>
              <a:buFont typeface="+mj-lt"/>
              <a:buAutoNum type="arabicPeriod"/>
            </a:pPr>
            <a:r>
              <a:rPr lang="en-US" sz="1100" b="0" dirty="0">
                <a:latin typeface="Avenir Next LT Pro Light"/>
                <a:cs typeface="Arial"/>
              </a:rPr>
              <a:t>Identify the personalization options available when reviewing patient's chart</a:t>
            </a:r>
          </a:p>
          <a:p>
            <a:pPr marL="228600" indent="-228600" defTabSz="914378">
              <a:spcBef>
                <a:spcPts val="0"/>
              </a:spcBef>
              <a:buFont typeface="+mj-lt"/>
              <a:buAutoNum type="arabicPeriod"/>
            </a:pPr>
            <a:r>
              <a:rPr lang="en-US" sz="1100" b="0" dirty="0">
                <a:latin typeface="Avenir Next LT Pro Light"/>
                <a:cs typeface="Arial"/>
              </a:rPr>
              <a:t>Explain interoperability and describe how to access data from external sources </a:t>
            </a:r>
            <a:endParaRPr lang="en-US" sz="1100" b="0" dirty="0">
              <a:highlight>
                <a:srgbClr val="FFFF00"/>
              </a:highlight>
              <a:latin typeface="Avenir Next LT Pro Light"/>
              <a:cs typeface="Arial"/>
            </a:endParaRPr>
          </a:p>
        </p:txBody>
      </p:sp>
      <p:sp>
        <p:nvSpPr>
          <p:cNvPr id="11" name="Title 5">
            <a:extLst>
              <a:ext uri="{FF2B5EF4-FFF2-40B4-BE49-F238E27FC236}">
                <a16:creationId xmlns:a16="http://schemas.microsoft.com/office/drawing/2014/main" id="{EFA25CA4-F7DD-47FE-B682-B97F0DA944B6}"/>
              </a:ext>
            </a:extLst>
          </p:cNvPr>
          <p:cNvSpPr>
            <a:spLocks noGrp="1"/>
          </p:cNvSpPr>
          <p:nvPr>
            <p:ph type="title"/>
          </p:nvPr>
        </p:nvSpPr>
        <p:spPr>
          <a:xfrm>
            <a:off x="457200" y="76201"/>
            <a:ext cx="8229600" cy="685801"/>
          </a:xfrm>
        </p:spPr>
        <p:txBody>
          <a:bodyPr anchor="ctr">
            <a:normAutofit fontScale="90000"/>
          </a:bodyPr>
          <a:lstStyle/>
          <a:p>
            <a:pPr algn="ctr"/>
            <a:r>
              <a:rPr lang="en-US" sz="3200" dirty="0">
                <a:latin typeface="Avenir Next LT Pro Light"/>
              </a:rPr>
              <a:t>Learning Objectives &amp; Accreditation – </a:t>
            </a:r>
            <a:r>
              <a:rPr lang="en-US" sz="3200" dirty="0" err="1">
                <a:latin typeface="Avenir Next LT Pro Light"/>
              </a:rPr>
              <a:t>MD203</a:t>
            </a:r>
            <a:endParaRPr lang="en-US" sz="3200" dirty="0">
              <a:latin typeface="Avenir Next LT Pro Light"/>
            </a:endParaRPr>
          </a:p>
        </p:txBody>
      </p:sp>
      <p:sp>
        <p:nvSpPr>
          <p:cNvPr id="7" name="Rectangle 6">
            <a:extLst>
              <a:ext uri="{FF2B5EF4-FFF2-40B4-BE49-F238E27FC236}">
                <a16:creationId xmlns:a16="http://schemas.microsoft.com/office/drawing/2014/main" id="{50EB1834-4804-553D-C895-B55B3CF9830B}"/>
              </a:ext>
            </a:extLst>
          </p:cNvPr>
          <p:cNvSpPr/>
          <p:nvPr/>
        </p:nvSpPr>
        <p:spPr>
          <a:xfrm>
            <a:off x="401782" y="888319"/>
            <a:ext cx="8285017" cy="2677656"/>
          </a:xfrm>
          <a:prstGeom prst="rect">
            <a:avLst/>
          </a:prstGeom>
        </p:spPr>
        <p:txBody>
          <a:bodyPr wrap="square" lIns="91440" tIns="45720" rIns="91440" bIns="45720" anchor="t">
            <a:spAutoFit/>
          </a:bodyPr>
          <a:lstStyle/>
          <a:p>
            <a:pPr defTabSz="914378" eaLnBrk="0" hangingPunct="0">
              <a:spcBef>
                <a:spcPct val="0"/>
              </a:spcBef>
            </a:pPr>
            <a:r>
              <a:rPr lang="en-US" altLang="en-US" sz="1050" i="1" u="sng" dirty="0">
                <a:latin typeface="Avenir Next LT Pro Light"/>
                <a:ea typeface="Times New Roman" panose="02020603050405020304" pitchFamily="18" charset="0"/>
                <a:cs typeface="Arial"/>
              </a:rPr>
              <a:t>Credit Designation Statements</a:t>
            </a:r>
          </a:p>
          <a:p>
            <a:pPr defTabSz="914378"/>
            <a:r>
              <a:rPr lang="en-US" sz="1050" dirty="0">
                <a:latin typeface="Avenir Next LT Pro Light"/>
                <a:cs typeface="Arial"/>
              </a:rPr>
              <a:t>American Medical Association (AMA)</a:t>
            </a:r>
            <a:br>
              <a:rPr lang="en-US" sz="1050" b="0" u="sng" dirty="0">
                <a:latin typeface="Avenir Next LT Pro Light"/>
                <a:cs typeface="Arial"/>
              </a:rPr>
            </a:br>
            <a:r>
              <a:rPr lang="en-US" sz="1050" b="0" dirty="0">
                <a:latin typeface="Avenir Next LT Pro Light"/>
                <a:cs typeface="Arial"/>
              </a:rPr>
              <a:t>The University of Wisconsin–Madison ICEP designates this virtual live activity for a maximum of 1.0 </a:t>
            </a:r>
            <a:r>
              <a:rPr lang="en-US" sz="1050" b="0" i="1" dirty="0">
                <a:latin typeface="Avenir Next LT Pro Light"/>
                <a:cs typeface="Arial"/>
              </a:rPr>
              <a:t>AMA PRA Category 1 Credits</a:t>
            </a:r>
            <a:r>
              <a:rPr lang="en-US" sz="1050" b="0" dirty="0">
                <a:latin typeface="Avenir Next LT Pro Light"/>
                <a:cs typeface="Arial"/>
              </a:rPr>
              <a:t>™.  Physicians should claim only the credit commensurate with the extent of their participation in the activity.</a:t>
            </a:r>
          </a:p>
          <a:p>
            <a:r>
              <a:rPr lang="en-US" sz="1050" dirty="0">
                <a:latin typeface="Avenir Next LT Pro Light" panose="020B0304020202020204" pitchFamily="34" charset="0"/>
              </a:rPr>
              <a:t>American Board of Surgery (ABS) - CME Only</a:t>
            </a:r>
            <a:br>
              <a:rPr lang="en-US" sz="1050" b="0" dirty="0">
                <a:latin typeface="Avenir Next LT Pro Light" panose="020B0304020202020204" pitchFamily="34" charset="0"/>
              </a:rPr>
            </a:br>
            <a:r>
              <a:rPr lang="en-US" sz="1050" b="0" dirty="0">
                <a:latin typeface="Avenir Next LT Pro Light" panose="020B0304020202020204" pitchFamily="34" charset="0"/>
              </a:rPr>
              <a:t>	 Successful completion of this CME activity, enables the learner to earn credit toward the CME requirements of the 	American Board of Surgery’s Continuous Certification program. It is the CME activity provider's responsibility to 	submit learner completion information to </a:t>
            </a:r>
            <a:r>
              <a:rPr lang="en-US" sz="1050" b="0" dirty="0" err="1">
                <a:latin typeface="Avenir Next LT Pro Light" panose="020B0304020202020204" pitchFamily="34" charset="0"/>
              </a:rPr>
              <a:t>ACCME</a:t>
            </a:r>
            <a:r>
              <a:rPr lang="en-US" sz="1050" b="0" dirty="0">
                <a:latin typeface="Avenir Next LT Pro Light" panose="020B0304020202020204" pitchFamily="34" charset="0"/>
              </a:rPr>
              <a:t> for the purpose of granting ABS credit.</a:t>
            </a:r>
          </a:p>
          <a:p>
            <a:r>
              <a:rPr lang="en-US" sz="1050" b="0" dirty="0">
                <a:latin typeface="Avenir Next LT Pro Light" panose="020B0304020202020204" pitchFamily="34" charset="0"/>
              </a:rPr>
              <a:t>By completing the requirements for this activity, the learner gives UW-Madison ICEP permission to share completion data with the ACCME and the certifying board(s). </a:t>
            </a:r>
            <a:r>
              <a:rPr lang="en-US" sz="1050" dirty="0">
                <a:latin typeface="Avenir Next LT Pro Light" panose="020B0304020202020204" pitchFamily="34" charset="0"/>
              </a:rPr>
              <a:t>You must have an account in the UW-Madison ICEP Learning Portal for us to report your credit to ABS. </a:t>
            </a:r>
            <a:r>
              <a:rPr lang="en-US" sz="1050" dirty="0">
                <a:latin typeface="Avenir Next LT Pro Light" panose="020B0304020202020204" pitchFamily="34" charset="0"/>
                <a:hlinkClick r:id="rId2"/>
              </a:rPr>
              <a:t>https://ce.icep.wisc.edu</a:t>
            </a:r>
            <a:r>
              <a:rPr lang="en-US" sz="1050" dirty="0">
                <a:latin typeface="Avenir Next LT Pro Light" panose="020B0304020202020204" pitchFamily="34" charset="0"/>
              </a:rPr>
              <a:t>. </a:t>
            </a:r>
          </a:p>
          <a:p>
            <a:pPr defTabSz="914378"/>
            <a:r>
              <a:rPr lang="en-US" sz="1050" u="sng" dirty="0">
                <a:latin typeface="Avenir Next LT Pro Light"/>
                <a:cs typeface="Arial"/>
              </a:rPr>
              <a:t>Continuing Education Units (CEUs)</a:t>
            </a:r>
            <a:br>
              <a:rPr lang="en-US" sz="1050" u="sng" dirty="0">
                <a:latin typeface="Avenir Next LT Pro Light"/>
                <a:cs typeface="Arial"/>
              </a:rPr>
            </a:br>
            <a:r>
              <a:rPr lang="en-US" sz="1050" b="0" dirty="0">
                <a:latin typeface="Avenir Next LT Pro Light"/>
                <a:cs typeface="Arial"/>
              </a:rPr>
              <a:t>The University of Wisconsin–Madison ICEP, as a member of the University Professional &amp;  Continuing Education Association (UPCEA), authorizes this program for 0.1 CEUs or 1.0 hours.</a:t>
            </a:r>
            <a:endParaRPr lang="en-US" sz="1050" dirty="0">
              <a:cs typeface="Arial"/>
            </a:endParaRPr>
          </a:p>
        </p:txBody>
      </p:sp>
      <p:pic>
        <p:nvPicPr>
          <p:cNvPr id="9" name="Picture 8" descr="A close up of a sign&#10;&#10;AI-generated content may be incorrect.">
            <a:extLst>
              <a:ext uri="{FF2B5EF4-FFF2-40B4-BE49-F238E27FC236}">
                <a16:creationId xmlns:a16="http://schemas.microsoft.com/office/drawing/2014/main" id="{5C719067-6931-C18C-7DB2-DB010F52CCD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2001801"/>
            <a:ext cx="926797" cy="280765"/>
          </a:xfrm>
          <a:prstGeom prst="rect">
            <a:avLst/>
          </a:prstGeom>
        </p:spPr>
      </p:pic>
    </p:spTree>
    <p:extLst>
      <p:ext uri="{BB962C8B-B14F-4D97-AF65-F5344CB8AC3E}">
        <p14:creationId xmlns:p14="http://schemas.microsoft.com/office/powerpoint/2010/main" val="4274768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9CF9A-8D33-7ACC-41AB-4A7C48539E7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386E118-B4D7-0753-988A-0EB401239800}"/>
              </a:ext>
            </a:extLst>
          </p:cNvPr>
          <p:cNvSpPr>
            <a:spLocks noGrp="1"/>
          </p:cNvSpPr>
          <p:nvPr>
            <p:ph type="title"/>
          </p:nvPr>
        </p:nvSpPr>
        <p:spPr>
          <a:xfrm>
            <a:off x="457200" y="76201"/>
            <a:ext cx="8229600" cy="685801"/>
          </a:xfrm>
        </p:spPr>
        <p:txBody>
          <a:bodyPr anchor="ctr">
            <a:normAutofit/>
          </a:bodyPr>
          <a:lstStyle/>
          <a:p>
            <a:pPr algn="ctr"/>
            <a:r>
              <a:rPr lang="en-US" sz="3200" dirty="0">
                <a:latin typeface="Avenir Next LT Pro Light"/>
              </a:rPr>
              <a:t>Attendance &amp; Credit – </a:t>
            </a:r>
            <a:r>
              <a:rPr lang="en-US" sz="3200" dirty="0" err="1">
                <a:latin typeface="Avenir Next LT Pro Light"/>
              </a:rPr>
              <a:t>MD203</a:t>
            </a:r>
            <a:endParaRPr lang="en-US" sz="3200" dirty="0">
              <a:latin typeface="Avenir Next LT Pro Light" panose="020B0304020202020204" pitchFamily="34" charset="0"/>
            </a:endParaRPr>
          </a:p>
        </p:txBody>
      </p:sp>
      <p:sp>
        <p:nvSpPr>
          <p:cNvPr id="7" name="Content Placeholder 6">
            <a:extLst>
              <a:ext uri="{FF2B5EF4-FFF2-40B4-BE49-F238E27FC236}">
                <a16:creationId xmlns:a16="http://schemas.microsoft.com/office/drawing/2014/main" id="{F4132B0A-BD9F-1D18-3D49-432CF9C16C12}"/>
              </a:ext>
            </a:extLst>
          </p:cNvPr>
          <p:cNvSpPr>
            <a:spLocks noGrp="1"/>
          </p:cNvSpPr>
          <p:nvPr>
            <p:ph idx="1"/>
          </p:nvPr>
        </p:nvSpPr>
        <p:spPr>
          <a:xfrm>
            <a:off x="-7259" y="847559"/>
            <a:ext cx="9151386" cy="4169060"/>
          </a:xfrm>
        </p:spPr>
        <p:txBody>
          <a:bodyPr vert="horz" lIns="91440" tIns="45720" rIns="91440" bIns="45720" rtlCol="0" anchor="t">
            <a:normAutofit fontScale="92500" lnSpcReduction="10000"/>
          </a:bodyPr>
          <a:lstStyle/>
          <a:p>
            <a:pPr marL="0" indent="0" algn="ctr">
              <a:buNone/>
            </a:pPr>
            <a:r>
              <a:rPr lang="en-US" sz="3200" dirty="0">
                <a:latin typeface="Avenir Next LT Pro Light"/>
              </a:rPr>
              <a:t>To record your attendance and receive </a:t>
            </a:r>
            <a:br>
              <a:rPr lang="en-US" sz="3200" dirty="0">
                <a:latin typeface="Avenir Next LT Pro Light"/>
              </a:rPr>
            </a:br>
            <a:r>
              <a:rPr lang="en-US" sz="3200" dirty="0">
                <a:latin typeface="Avenir Next LT Pro Light"/>
              </a:rPr>
              <a:t>instructions for claiming credit for today’s  </a:t>
            </a:r>
          </a:p>
          <a:p>
            <a:pPr marL="0" indent="0" algn="ctr">
              <a:buNone/>
            </a:pPr>
            <a:r>
              <a:rPr lang="en-US" sz="3200" u="sng" dirty="0">
                <a:latin typeface="Avenir Next LT Pro Light"/>
              </a:rPr>
              <a:t>Physician MD </a:t>
            </a:r>
            <a:r>
              <a:rPr lang="en-US" sz="3200" u="sng" dirty="0" err="1">
                <a:latin typeface="Avenir Next LT Pro Light"/>
              </a:rPr>
              <a:t>SmartUser</a:t>
            </a:r>
            <a:r>
              <a:rPr lang="en-US" sz="3200" u="sng" dirty="0">
                <a:latin typeface="Avenir Next LT Pro Light"/>
              </a:rPr>
              <a:t> Introduction:</a:t>
            </a:r>
            <a:endParaRPr lang="en-US" sz="3200" u="sng" dirty="0">
              <a:solidFill>
                <a:srgbClr val="000000"/>
              </a:solidFill>
              <a:latin typeface="Avenir Next LT Pro Light"/>
            </a:endParaRPr>
          </a:p>
          <a:p>
            <a:pPr marL="0" indent="0" algn="ctr">
              <a:buNone/>
            </a:pPr>
            <a:endParaRPr lang="en-US" sz="1800" dirty="0">
              <a:solidFill>
                <a:srgbClr val="A71529"/>
              </a:solidFill>
              <a:latin typeface="Avenir Next LT Pro Light"/>
            </a:endParaRPr>
          </a:p>
          <a:p>
            <a:pPr marL="0" indent="0" algn="ctr">
              <a:buNone/>
            </a:pPr>
            <a:r>
              <a:rPr lang="en-US" sz="1800" dirty="0">
                <a:solidFill>
                  <a:srgbClr val="A71529"/>
                </a:solidFill>
                <a:latin typeface="Avenir Next LT Pro Light"/>
              </a:rPr>
              <a:t>Verify your Mobile Number in your ICEP Learner Profile</a:t>
            </a:r>
            <a:endParaRPr lang="en-US" dirty="0"/>
          </a:p>
          <a:p>
            <a:pPr marL="0" indent="0" algn="ctr">
              <a:buNone/>
            </a:pPr>
            <a:r>
              <a:rPr lang="en-US" sz="1800" dirty="0">
                <a:solidFill>
                  <a:srgbClr val="A71529"/>
                </a:solidFill>
                <a:latin typeface="Avenir Next LT Pro Light"/>
              </a:rPr>
              <a:t>(My Account &gt; Edit &gt; Mobile tab &gt; Follow the on-screen instructions)</a:t>
            </a:r>
            <a:endParaRPr lang="en-US" dirty="0"/>
          </a:p>
          <a:p>
            <a:pPr marL="0" indent="0" algn="ctr">
              <a:spcBef>
                <a:spcPts val="0"/>
              </a:spcBef>
              <a:buNone/>
            </a:pPr>
            <a:endParaRPr lang="en-US" sz="1800" dirty="0">
              <a:solidFill>
                <a:srgbClr val="A71529"/>
              </a:solidFill>
              <a:latin typeface="Avenir Next LT Pro Light"/>
            </a:endParaRPr>
          </a:p>
          <a:p>
            <a:pPr marL="0" indent="0" algn="ctr">
              <a:spcBef>
                <a:spcPts val="0"/>
              </a:spcBef>
              <a:buNone/>
            </a:pPr>
            <a:r>
              <a:rPr lang="en-US" sz="4800" i="1" dirty="0">
                <a:solidFill>
                  <a:srgbClr val="C5050C"/>
                </a:solidFill>
                <a:latin typeface="Avenir Next LT Pro Light"/>
              </a:rPr>
              <a:t>Text*</a:t>
            </a:r>
            <a:r>
              <a:rPr lang="en-US" sz="4800" b="1" i="1" dirty="0" err="1">
                <a:solidFill>
                  <a:srgbClr val="C5050C"/>
                </a:solidFill>
                <a:latin typeface="Avenir Next LT Pro Light"/>
              </a:rPr>
              <a:t>XXXXX</a:t>
            </a:r>
            <a:r>
              <a:rPr lang="en-US" sz="4800" b="1" i="1" dirty="0">
                <a:solidFill>
                  <a:srgbClr val="C5050C"/>
                </a:solidFill>
                <a:latin typeface="Avenir Next LT Pro Light"/>
              </a:rPr>
              <a:t> </a:t>
            </a:r>
            <a:r>
              <a:rPr lang="en-US" sz="4400" dirty="0">
                <a:solidFill>
                  <a:srgbClr val="000000"/>
                </a:solidFill>
                <a:latin typeface="Avenir Next LT Pro Light"/>
              </a:rPr>
              <a:t>to: </a:t>
            </a:r>
          </a:p>
          <a:p>
            <a:pPr marL="0" indent="0" algn="ctr">
              <a:spcBef>
                <a:spcPts val="0"/>
              </a:spcBef>
              <a:buNone/>
            </a:pPr>
            <a:r>
              <a:rPr lang="en-US" sz="4800" dirty="0">
                <a:solidFill>
                  <a:srgbClr val="C5050C"/>
                </a:solidFill>
                <a:latin typeface="Avenir Next LT Pro Light"/>
              </a:rPr>
              <a:t>(608) 260-7097</a:t>
            </a:r>
            <a:endParaRPr lang="en-US" dirty="0"/>
          </a:p>
          <a:p>
            <a:pPr marL="0" indent="0" algn="ctr">
              <a:spcBef>
                <a:spcPts val="0"/>
              </a:spcBef>
              <a:buNone/>
            </a:pPr>
            <a:endParaRPr lang="en-US" sz="2200" dirty="0">
              <a:latin typeface="Avenir Next LT Pro Light"/>
            </a:endParaRPr>
          </a:p>
          <a:p>
            <a:pPr marL="0" indent="0">
              <a:spcBef>
                <a:spcPts val="0"/>
              </a:spcBef>
              <a:buNone/>
            </a:pPr>
            <a:r>
              <a:rPr lang="en-US" sz="1200" b="1" dirty="0">
                <a:latin typeface="Avenir Next LT Pro Light"/>
              </a:rPr>
              <a:t>*If you have an international phone number, please contact </a:t>
            </a:r>
            <a:r>
              <a:rPr lang="en-US" sz="1200" b="1" dirty="0">
                <a:latin typeface="Avenir Next LT Pro Light"/>
                <a:hlinkClick r:id="rId2"/>
              </a:rPr>
              <a:t>help@icep.wisc.edu</a:t>
            </a:r>
            <a:r>
              <a:rPr lang="en-US" sz="1200" b="1" dirty="0">
                <a:latin typeface="Avenir Next LT Pro Light"/>
              </a:rPr>
              <a:t> with today's class title, date, and include the text code above</a:t>
            </a:r>
          </a:p>
        </p:txBody>
      </p:sp>
    </p:spTree>
    <p:extLst>
      <p:ext uri="{BB962C8B-B14F-4D97-AF65-F5344CB8AC3E}">
        <p14:creationId xmlns:p14="http://schemas.microsoft.com/office/powerpoint/2010/main" val="2248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37308-3BC4-482F-ADE4-407776FEB13D}"/>
            </a:ext>
          </a:extLst>
        </p:cNvPr>
        <p:cNvGrpSpPr/>
        <p:nvPr/>
      </p:nvGrpSpPr>
      <p:grpSpPr>
        <a:xfrm>
          <a:off x="0" y="0"/>
          <a:ext cx="0" cy="0"/>
          <a:chOff x="0" y="0"/>
          <a:chExt cx="0" cy="0"/>
        </a:xfrm>
      </p:grpSpPr>
      <p:sp>
        <p:nvSpPr>
          <p:cNvPr id="5" name="Rectangle 2">
            <a:extLst>
              <a:ext uri="{FF2B5EF4-FFF2-40B4-BE49-F238E27FC236}">
                <a16:creationId xmlns:a16="http://schemas.microsoft.com/office/drawing/2014/main" id="{3D2A929A-9D43-9D9E-7618-8E79AAF4B9B7}"/>
              </a:ext>
            </a:extLst>
          </p:cNvPr>
          <p:cNvSpPr>
            <a:spLocks noChangeArrowheads="1"/>
          </p:cNvSpPr>
          <p:nvPr/>
        </p:nvSpPr>
        <p:spPr bwMode="auto">
          <a:xfrm>
            <a:off x="1" y="439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378"/>
            <a:endParaRPr lang="en-US">
              <a:solidFill>
                <a:prstClr val="black"/>
              </a:solidFill>
            </a:endParaRPr>
          </a:p>
        </p:txBody>
      </p:sp>
      <p:sp>
        <p:nvSpPr>
          <p:cNvPr id="8" name="Rectangle 7">
            <a:extLst>
              <a:ext uri="{FF2B5EF4-FFF2-40B4-BE49-F238E27FC236}">
                <a16:creationId xmlns:a16="http://schemas.microsoft.com/office/drawing/2014/main" id="{D10E2356-A247-FB75-C179-6E6290F53291}"/>
              </a:ext>
            </a:extLst>
          </p:cNvPr>
          <p:cNvSpPr/>
          <p:nvPr/>
        </p:nvSpPr>
        <p:spPr>
          <a:xfrm>
            <a:off x="533401" y="3685319"/>
            <a:ext cx="7619432" cy="938719"/>
          </a:xfrm>
          <a:prstGeom prst="rect">
            <a:avLst/>
          </a:prstGeom>
        </p:spPr>
        <p:txBody>
          <a:bodyPr wrap="square" lIns="91440" tIns="45720" rIns="91440" bIns="45720" anchor="t">
            <a:spAutoFit/>
          </a:bodyPr>
          <a:lstStyle/>
          <a:p>
            <a:pPr defTabSz="914378">
              <a:spcBef>
                <a:spcPts val="0"/>
              </a:spcBef>
            </a:pPr>
            <a:r>
              <a:rPr lang="en-US" sz="1100" dirty="0">
                <a:latin typeface="Avenir Next LT Pro Light"/>
                <a:cs typeface="Arial"/>
              </a:rPr>
              <a:t>Objectives:</a:t>
            </a:r>
          </a:p>
          <a:p>
            <a:pPr defTabSz="914378">
              <a:spcBef>
                <a:spcPts val="0"/>
              </a:spcBef>
            </a:pPr>
            <a:endParaRPr lang="en-US" sz="1100" dirty="0">
              <a:latin typeface="Avenir Next LT Pro Light"/>
              <a:cs typeface="Arial"/>
            </a:endParaRPr>
          </a:p>
          <a:p>
            <a:pPr marL="228600" indent="-228600" defTabSz="914378">
              <a:spcBef>
                <a:spcPts val="0"/>
              </a:spcBef>
              <a:buFont typeface="+mj-lt"/>
              <a:buAutoNum type="arabicPeriod"/>
            </a:pPr>
            <a:r>
              <a:rPr lang="en-US" sz="1100" b="0" dirty="0">
                <a:latin typeface="Avenir Next LT Pro Light"/>
                <a:cs typeface="Arial"/>
              </a:rPr>
              <a:t>Identify the personalization options of trending tools</a:t>
            </a:r>
          </a:p>
          <a:p>
            <a:pPr marL="228600" indent="-228600" defTabSz="914378">
              <a:spcBef>
                <a:spcPts val="0"/>
              </a:spcBef>
              <a:buFont typeface="+mj-lt"/>
              <a:buAutoNum type="arabicPeriod"/>
            </a:pPr>
            <a:r>
              <a:rPr lang="en-US" sz="1100" b="0" dirty="0">
                <a:latin typeface="Avenir Next LT Pro Light"/>
                <a:cs typeface="Arial"/>
              </a:rPr>
              <a:t>Use chart search to access advanced Spotlight Cards</a:t>
            </a:r>
          </a:p>
          <a:p>
            <a:pPr marL="228600" indent="-228600" defTabSz="914378">
              <a:spcBef>
                <a:spcPts val="0"/>
              </a:spcBef>
              <a:buFont typeface="+mj-lt"/>
              <a:buAutoNum type="arabicPeriod"/>
            </a:pPr>
            <a:r>
              <a:rPr lang="en-US" sz="1100" b="0" dirty="0">
                <a:latin typeface="Avenir Next LT Pro Light"/>
                <a:cs typeface="Arial"/>
              </a:rPr>
              <a:t>Demonstrate how to get a comprehensive view of a patient’s story</a:t>
            </a:r>
            <a:endParaRPr lang="en-US" sz="1100" b="0" dirty="0">
              <a:highlight>
                <a:srgbClr val="FFFF00"/>
              </a:highlight>
              <a:latin typeface="Avenir Next LT Pro Light"/>
              <a:cs typeface="Arial"/>
            </a:endParaRPr>
          </a:p>
        </p:txBody>
      </p:sp>
      <p:sp>
        <p:nvSpPr>
          <p:cNvPr id="11" name="Title 5">
            <a:extLst>
              <a:ext uri="{FF2B5EF4-FFF2-40B4-BE49-F238E27FC236}">
                <a16:creationId xmlns:a16="http://schemas.microsoft.com/office/drawing/2014/main" id="{695A2B50-0012-D868-7904-2BEF71689A33}"/>
              </a:ext>
            </a:extLst>
          </p:cNvPr>
          <p:cNvSpPr>
            <a:spLocks noGrp="1"/>
          </p:cNvSpPr>
          <p:nvPr>
            <p:ph type="title"/>
          </p:nvPr>
        </p:nvSpPr>
        <p:spPr>
          <a:xfrm>
            <a:off x="457200" y="76201"/>
            <a:ext cx="8229600" cy="685801"/>
          </a:xfrm>
        </p:spPr>
        <p:txBody>
          <a:bodyPr anchor="ctr">
            <a:normAutofit fontScale="90000"/>
          </a:bodyPr>
          <a:lstStyle/>
          <a:p>
            <a:pPr algn="ctr"/>
            <a:r>
              <a:rPr lang="en-US" sz="3200" dirty="0">
                <a:latin typeface="Avenir Next LT Pro Light"/>
              </a:rPr>
              <a:t>Learning Objectives &amp; Accreditation – </a:t>
            </a:r>
            <a:r>
              <a:rPr lang="en-US" sz="3200" dirty="0" err="1">
                <a:latin typeface="Avenir Next LT Pro Light"/>
              </a:rPr>
              <a:t>MD213</a:t>
            </a:r>
            <a:endParaRPr lang="en-US" sz="3200" dirty="0">
              <a:latin typeface="Avenir Next LT Pro Light"/>
            </a:endParaRPr>
          </a:p>
        </p:txBody>
      </p:sp>
      <p:sp>
        <p:nvSpPr>
          <p:cNvPr id="7" name="Rectangle 6">
            <a:extLst>
              <a:ext uri="{FF2B5EF4-FFF2-40B4-BE49-F238E27FC236}">
                <a16:creationId xmlns:a16="http://schemas.microsoft.com/office/drawing/2014/main" id="{489DB31E-A679-E635-812E-724D31A58AA6}"/>
              </a:ext>
            </a:extLst>
          </p:cNvPr>
          <p:cNvSpPr/>
          <p:nvPr/>
        </p:nvSpPr>
        <p:spPr>
          <a:xfrm>
            <a:off x="457199" y="888319"/>
            <a:ext cx="8153401" cy="2677656"/>
          </a:xfrm>
          <a:prstGeom prst="rect">
            <a:avLst/>
          </a:prstGeom>
        </p:spPr>
        <p:txBody>
          <a:bodyPr wrap="square" lIns="91440" tIns="45720" rIns="91440" bIns="45720" anchor="t">
            <a:spAutoFit/>
          </a:bodyPr>
          <a:lstStyle/>
          <a:p>
            <a:pPr defTabSz="914378" eaLnBrk="0" hangingPunct="0">
              <a:spcBef>
                <a:spcPct val="0"/>
              </a:spcBef>
            </a:pPr>
            <a:r>
              <a:rPr lang="en-US" altLang="en-US" sz="1050" i="1" u="sng" dirty="0">
                <a:latin typeface="Avenir Next LT Pro Light"/>
                <a:ea typeface="Times New Roman" panose="02020603050405020304" pitchFamily="18" charset="0"/>
                <a:cs typeface="Arial"/>
              </a:rPr>
              <a:t>Credit Designation Statements</a:t>
            </a:r>
          </a:p>
          <a:p>
            <a:pPr defTabSz="914378"/>
            <a:r>
              <a:rPr lang="en-US" sz="1050" dirty="0">
                <a:latin typeface="Avenir Next LT Pro Light"/>
                <a:cs typeface="Arial"/>
              </a:rPr>
              <a:t>American Medical Association (AMA)</a:t>
            </a:r>
            <a:br>
              <a:rPr lang="en-US" sz="1050" b="0" u="sng" dirty="0">
                <a:latin typeface="Avenir Next LT Pro Light"/>
                <a:cs typeface="Arial"/>
              </a:rPr>
            </a:br>
            <a:r>
              <a:rPr lang="en-US" sz="1050" b="0" dirty="0">
                <a:latin typeface="Avenir Next LT Pro Light"/>
                <a:cs typeface="Arial"/>
              </a:rPr>
              <a:t>The University of Wisconsin–Madison ICEP designates this virtual live activity for a maximum of 1.0 </a:t>
            </a:r>
            <a:r>
              <a:rPr lang="en-US" sz="1050" b="0" i="1" dirty="0">
                <a:latin typeface="Avenir Next LT Pro Light"/>
                <a:cs typeface="Arial"/>
              </a:rPr>
              <a:t>AMA PRA Category 1 Credits</a:t>
            </a:r>
            <a:r>
              <a:rPr lang="en-US" sz="1050" b="0" dirty="0">
                <a:latin typeface="Avenir Next LT Pro Light"/>
                <a:cs typeface="Arial"/>
              </a:rPr>
              <a:t>™.  Physicians should claim only the credit commensurate with the extent of their participation in the activity.</a:t>
            </a:r>
          </a:p>
          <a:p>
            <a:r>
              <a:rPr lang="en-US" sz="1050" dirty="0">
                <a:latin typeface="Avenir Next LT Pro Light" panose="020B0304020202020204" pitchFamily="34" charset="0"/>
              </a:rPr>
              <a:t>American Board of Surgery (ABS) - CME Only</a:t>
            </a:r>
            <a:br>
              <a:rPr lang="en-US" sz="1050" b="0" dirty="0">
                <a:latin typeface="Avenir Next LT Pro Light" panose="020B0304020202020204" pitchFamily="34" charset="0"/>
              </a:rPr>
            </a:br>
            <a:r>
              <a:rPr lang="en-US" sz="1050" b="0" dirty="0">
                <a:latin typeface="Avenir Next LT Pro Light" panose="020B0304020202020204" pitchFamily="34" charset="0"/>
              </a:rPr>
              <a:t>	  Successful completion of this CME activity, enables the learner to earn credit toward the CME requirements of the 	  American Board of Surgery’s Continuous Certification program. It is the CME activity provider's responsibility to 	  submit learner completion information to </a:t>
            </a:r>
            <a:r>
              <a:rPr lang="en-US" sz="1050" b="0" dirty="0" err="1">
                <a:latin typeface="Avenir Next LT Pro Light" panose="020B0304020202020204" pitchFamily="34" charset="0"/>
              </a:rPr>
              <a:t>ACCME</a:t>
            </a:r>
            <a:r>
              <a:rPr lang="en-US" sz="1050" b="0" dirty="0">
                <a:latin typeface="Avenir Next LT Pro Light" panose="020B0304020202020204" pitchFamily="34" charset="0"/>
              </a:rPr>
              <a:t> for the purpose of granting ABS credit.</a:t>
            </a:r>
          </a:p>
          <a:p>
            <a:r>
              <a:rPr lang="en-US" sz="1050" b="0" dirty="0">
                <a:latin typeface="Avenir Next LT Pro Light" panose="020B0304020202020204" pitchFamily="34" charset="0"/>
              </a:rPr>
              <a:t>By completing the requirements for this activity, the learner gives UW-Madison ICEP permission to share completion data with the ACCME and the certifying board(s). </a:t>
            </a:r>
            <a:r>
              <a:rPr lang="en-US" sz="1050" dirty="0">
                <a:latin typeface="Avenir Next LT Pro Light" panose="020B0304020202020204" pitchFamily="34" charset="0"/>
              </a:rPr>
              <a:t>You must have an account in the UW-Madison ICEP Learning Portal for us to report your credit to ABS. </a:t>
            </a:r>
            <a:r>
              <a:rPr lang="en-US" sz="1050" dirty="0">
                <a:latin typeface="Avenir Next LT Pro Light" panose="020B0304020202020204" pitchFamily="34" charset="0"/>
                <a:hlinkClick r:id="rId2"/>
              </a:rPr>
              <a:t>https://ce.icep.wisc.edu</a:t>
            </a:r>
            <a:r>
              <a:rPr lang="en-US" sz="1050" dirty="0">
                <a:latin typeface="Avenir Next LT Pro Light" panose="020B0304020202020204" pitchFamily="34" charset="0"/>
              </a:rPr>
              <a:t>. </a:t>
            </a:r>
          </a:p>
          <a:p>
            <a:pPr defTabSz="914378"/>
            <a:r>
              <a:rPr lang="en-US" sz="1050" u="sng" dirty="0">
                <a:latin typeface="Avenir Next LT Pro Light"/>
                <a:cs typeface="Arial"/>
              </a:rPr>
              <a:t>Continuing Education Units (CEUs)</a:t>
            </a:r>
            <a:br>
              <a:rPr lang="en-US" sz="1050" u="sng" dirty="0">
                <a:latin typeface="Avenir Next LT Pro Light"/>
                <a:cs typeface="Arial"/>
              </a:rPr>
            </a:br>
            <a:r>
              <a:rPr lang="en-US" sz="1050" b="0" dirty="0">
                <a:latin typeface="Avenir Next LT Pro Light"/>
                <a:cs typeface="Arial"/>
              </a:rPr>
              <a:t>The University of Wisconsin–Madison ICEP, as a member of the University Professional &amp;  Continuing Education Association (UPCEA), authorizes this program for 0.1 CEUs or 1.0 hours.</a:t>
            </a:r>
            <a:endParaRPr lang="en-US" sz="1050" dirty="0">
              <a:cs typeface="Arial"/>
            </a:endParaRPr>
          </a:p>
        </p:txBody>
      </p:sp>
      <p:pic>
        <p:nvPicPr>
          <p:cNvPr id="9" name="Picture 8" descr="A close up of a sign&#10;&#10;AI-generated content may be incorrect.">
            <a:extLst>
              <a:ext uri="{FF2B5EF4-FFF2-40B4-BE49-F238E27FC236}">
                <a16:creationId xmlns:a16="http://schemas.microsoft.com/office/drawing/2014/main" id="{494C4853-9349-97FF-C187-6C6E7CCD7C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946382"/>
            <a:ext cx="926797" cy="280765"/>
          </a:xfrm>
          <a:prstGeom prst="rect">
            <a:avLst/>
          </a:prstGeom>
        </p:spPr>
      </p:pic>
    </p:spTree>
    <p:extLst>
      <p:ext uri="{BB962C8B-B14F-4D97-AF65-F5344CB8AC3E}">
        <p14:creationId xmlns:p14="http://schemas.microsoft.com/office/powerpoint/2010/main" val="3242193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6201"/>
            <a:ext cx="8229600" cy="685801"/>
          </a:xfrm>
        </p:spPr>
        <p:txBody>
          <a:bodyPr anchor="ctr">
            <a:normAutofit/>
          </a:bodyPr>
          <a:lstStyle/>
          <a:p>
            <a:pPr algn="ctr"/>
            <a:r>
              <a:rPr lang="en-US" sz="3200" dirty="0">
                <a:latin typeface="Avenir Next LT Pro Light"/>
              </a:rPr>
              <a:t>Attendance &amp; Credit – </a:t>
            </a:r>
            <a:r>
              <a:rPr lang="en-US" sz="3200" dirty="0" err="1">
                <a:latin typeface="Avenir Next LT Pro Light"/>
              </a:rPr>
              <a:t>MD213</a:t>
            </a:r>
            <a:endParaRPr lang="en-US" sz="3200" dirty="0">
              <a:latin typeface="Avenir Next LT Pro Light" panose="020B0304020202020204" pitchFamily="34" charset="0"/>
            </a:endParaRPr>
          </a:p>
        </p:txBody>
      </p:sp>
      <p:sp>
        <p:nvSpPr>
          <p:cNvPr id="7" name="Content Placeholder 6"/>
          <p:cNvSpPr>
            <a:spLocks noGrp="1"/>
          </p:cNvSpPr>
          <p:nvPr>
            <p:ph idx="1"/>
          </p:nvPr>
        </p:nvSpPr>
        <p:spPr>
          <a:xfrm>
            <a:off x="-7259" y="847559"/>
            <a:ext cx="9151386" cy="4169060"/>
          </a:xfrm>
        </p:spPr>
        <p:txBody>
          <a:bodyPr vert="horz" lIns="91440" tIns="45720" rIns="91440" bIns="45720" rtlCol="0" anchor="t">
            <a:normAutofit fontScale="92500" lnSpcReduction="10000"/>
          </a:bodyPr>
          <a:lstStyle/>
          <a:p>
            <a:pPr marL="0" indent="0" algn="ctr">
              <a:buNone/>
            </a:pPr>
            <a:r>
              <a:rPr lang="en-US" sz="3200" dirty="0">
                <a:latin typeface="Avenir Next LT Pro Light"/>
              </a:rPr>
              <a:t>To record your attendance and receive </a:t>
            </a:r>
            <a:br>
              <a:rPr lang="en-US" sz="3200" dirty="0">
                <a:latin typeface="Avenir Next LT Pro Light"/>
              </a:rPr>
            </a:br>
            <a:r>
              <a:rPr lang="en-US" sz="3200" dirty="0">
                <a:latin typeface="Avenir Next LT Pro Light"/>
              </a:rPr>
              <a:t>instructions for claiming credit for today’s  </a:t>
            </a:r>
          </a:p>
          <a:p>
            <a:pPr marL="0" indent="0" algn="ctr">
              <a:buNone/>
            </a:pPr>
            <a:r>
              <a:rPr lang="en-US" sz="3200" u="sng" dirty="0">
                <a:latin typeface="Avenir Next LT Pro Light"/>
              </a:rPr>
              <a:t>Physician MD </a:t>
            </a:r>
            <a:r>
              <a:rPr lang="en-US" sz="3200" u="sng" dirty="0" err="1">
                <a:latin typeface="Avenir Next LT Pro Light"/>
              </a:rPr>
              <a:t>SmartUser</a:t>
            </a:r>
            <a:r>
              <a:rPr lang="en-US" sz="3200" u="sng" dirty="0">
                <a:latin typeface="Avenir Next LT Pro Light"/>
              </a:rPr>
              <a:t> Introduction:</a:t>
            </a:r>
            <a:endParaRPr lang="en-US" sz="3200" u="sng" dirty="0">
              <a:solidFill>
                <a:srgbClr val="000000"/>
              </a:solidFill>
              <a:latin typeface="Avenir Next LT Pro Light"/>
            </a:endParaRPr>
          </a:p>
          <a:p>
            <a:pPr marL="0" indent="0" algn="ctr">
              <a:buNone/>
            </a:pPr>
            <a:endParaRPr lang="en-US" sz="1800" dirty="0">
              <a:solidFill>
                <a:srgbClr val="A71529"/>
              </a:solidFill>
              <a:latin typeface="Avenir Next LT Pro Light"/>
            </a:endParaRPr>
          </a:p>
          <a:p>
            <a:pPr marL="0" indent="0" algn="ctr">
              <a:buNone/>
            </a:pPr>
            <a:r>
              <a:rPr lang="en-US" sz="1800" dirty="0">
                <a:solidFill>
                  <a:srgbClr val="A71529"/>
                </a:solidFill>
                <a:latin typeface="Avenir Next LT Pro Light"/>
              </a:rPr>
              <a:t>Verify your Mobile Number in your ICEP Learner Profile</a:t>
            </a:r>
            <a:endParaRPr lang="en-US" dirty="0"/>
          </a:p>
          <a:p>
            <a:pPr marL="0" indent="0" algn="ctr">
              <a:buNone/>
            </a:pPr>
            <a:r>
              <a:rPr lang="en-US" sz="1800" dirty="0">
                <a:solidFill>
                  <a:srgbClr val="A71529"/>
                </a:solidFill>
                <a:latin typeface="Avenir Next LT Pro Light"/>
              </a:rPr>
              <a:t>(My Account &gt; Edit &gt; Mobile tab &gt; Follow the on-screen instructions)</a:t>
            </a:r>
            <a:endParaRPr lang="en-US" dirty="0"/>
          </a:p>
          <a:p>
            <a:pPr marL="0" indent="0" algn="ctr">
              <a:spcBef>
                <a:spcPts val="0"/>
              </a:spcBef>
              <a:buNone/>
            </a:pPr>
            <a:endParaRPr lang="en-US" sz="1800" dirty="0">
              <a:solidFill>
                <a:srgbClr val="A71529"/>
              </a:solidFill>
              <a:latin typeface="Avenir Next LT Pro Light"/>
            </a:endParaRPr>
          </a:p>
          <a:p>
            <a:pPr marL="0" indent="0" algn="ctr">
              <a:spcBef>
                <a:spcPts val="0"/>
              </a:spcBef>
              <a:buNone/>
            </a:pPr>
            <a:r>
              <a:rPr lang="en-US" sz="4800" i="1" dirty="0">
                <a:solidFill>
                  <a:srgbClr val="C5050C"/>
                </a:solidFill>
                <a:latin typeface="Avenir Next LT Pro Light"/>
              </a:rPr>
              <a:t>Text*</a:t>
            </a:r>
            <a:r>
              <a:rPr lang="en-US" sz="4800" b="1" i="1" dirty="0" err="1">
                <a:solidFill>
                  <a:srgbClr val="C5050C"/>
                </a:solidFill>
                <a:latin typeface="Avenir Next LT Pro Light"/>
              </a:rPr>
              <a:t>XXXXX</a:t>
            </a:r>
            <a:r>
              <a:rPr lang="en-US" sz="4800" i="1" dirty="0">
                <a:solidFill>
                  <a:srgbClr val="C5050C"/>
                </a:solidFill>
                <a:latin typeface="Avenir Next LT Pro Light"/>
              </a:rPr>
              <a:t> </a:t>
            </a:r>
            <a:r>
              <a:rPr lang="en-US" sz="4400" dirty="0">
                <a:solidFill>
                  <a:srgbClr val="000000"/>
                </a:solidFill>
                <a:latin typeface="Avenir Next LT Pro Light"/>
              </a:rPr>
              <a:t>to: </a:t>
            </a:r>
          </a:p>
          <a:p>
            <a:pPr marL="0" indent="0" algn="ctr">
              <a:spcBef>
                <a:spcPts val="0"/>
              </a:spcBef>
              <a:buNone/>
            </a:pPr>
            <a:r>
              <a:rPr lang="en-US" sz="4800" dirty="0">
                <a:solidFill>
                  <a:srgbClr val="C5050C"/>
                </a:solidFill>
                <a:latin typeface="Avenir Next LT Pro Light"/>
              </a:rPr>
              <a:t>(608) 260-7097</a:t>
            </a:r>
            <a:endParaRPr lang="en-US" dirty="0"/>
          </a:p>
          <a:p>
            <a:pPr marL="0" indent="0" algn="ctr">
              <a:spcBef>
                <a:spcPts val="0"/>
              </a:spcBef>
              <a:buNone/>
            </a:pPr>
            <a:endParaRPr lang="en-US" sz="2200" dirty="0">
              <a:latin typeface="Avenir Next LT Pro Light"/>
            </a:endParaRPr>
          </a:p>
          <a:p>
            <a:pPr marL="0" indent="0">
              <a:spcBef>
                <a:spcPts val="0"/>
              </a:spcBef>
              <a:buNone/>
            </a:pPr>
            <a:r>
              <a:rPr lang="en-US" sz="1200" b="1" dirty="0">
                <a:latin typeface="Avenir Next LT Pro Light"/>
              </a:rPr>
              <a:t>*If you have an international phone number, please contact </a:t>
            </a:r>
            <a:r>
              <a:rPr lang="en-US" sz="1200" b="1" dirty="0">
                <a:latin typeface="Avenir Next LT Pro Light"/>
                <a:hlinkClick r:id="rId2"/>
              </a:rPr>
              <a:t>help@icep.wisc.edu</a:t>
            </a:r>
            <a:r>
              <a:rPr lang="en-US" sz="1200" b="1" dirty="0">
                <a:latin typeface="Avenir Next LT Pro Light"/>
              </a:rPr>
              <a:t> with today's class title, date, and include the text code above</a:t>
            </a:r>
          </a:p>
        </p:txBody>
      </p:sp>
    </p:spTree>
    <p:extLst>
      <p:ext uri="{BB962C8B-B14F-4D97-AF65-F5344CB8AC3E}">
        <p14:creationId xmlns:p14="http://schemas.microsoft.com/office/powerpoint/2010/main" val="2733388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8684E-E1D1-C599-EC06-AFF640298B55}"/>
            </a:ext>
          </a:extLst>
        </p:cNvPr>
        <p:cNvGrpSpPr/>
        <p:nvPr/>
      </p:nvGrpSpPr>
      <p:grpSpPr>
        <a:xfrm>
          <a:off x="0" y="0"/>
          <a:ext cx="0" cy="0"/>
          <a:chOff x="0" y="0"/>
          <a:chExt cx="0" cy="0"/>
        </a:xfrm>
      </p:grpSpPr>
      <p:sp>
        <p:nvSpPr>
          <p:cNvPr id="5" name="Rectangle 2">
            <a:extLst>
              <a:ext uri="{FF2B5EF4-FFF2-40B4-BE49-F238E27FC236}">
                <a16:creationId xmlns:a16="http://schemas.microsoft.com/office/drawing/2014/main" id="{F873FCB7-FAE9-ED38-2630-40FE0973A57E}"/>
              </a:ext>
            </a:extLst>
          </p:cNvPr>
          <p:cNvSpPr>
            <a:spLocks noChangeArrowheads="1"/>
          </p:cNvSpPr>
          <p:nvPr/>
        </p:nvSpPr>
        <p:spPr bwMode="auto">
          <a:xfrm>
            <a:off x="1" y="439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378"/>
            <a:endParaRPr lang="en-US">
              <a:solidFill>
                <a:prstClr val="black"/>
              </a:solidFill>
            </a:endParaRPr>
          </a:p>
        </p:txBody>
      </p:sp>
      <p:sp>
        <p:nvSpPr>
          <p:cNvPr id="8" name="Rectangle 7">
            <a:extLst>
              <a:ext uri="{FF2B5EF4-FFF2-40B4-BE49-F238E27FC236}">
                <a16:creationId xmlns:a16="http://schemas.microsoft.com/office/drawing/2014/main" id="{80FF3647-1B4D-F65E-7A6C-E323F6285A33}"/>
              </a:ext>
            </a:extLst>
          </p:cNvPr>
          <p:cNvSpPr/>
          <p:nvPr/>
        </p:nvSpPr>
        <p:spPr>
          <a:xfrm>
            <a:off x="648131" y="3762036"/>
            <a:ext cx="7114114" cy="938719"/>
          </a:xfrm>
          <a:prstGeom prst="rect">
            <a:avLst/>
          </a:prstGeom>
        </p:spPr>
        <p:txBody>
          <a:bodyPr wrap="square" lIns="91440" tIns="45720" rIns="91440" bIns="45720" anchor="t">
            <a:spAutoFit/>
          </a:bodyPr>
          <a:lstStyle/>
          <a:p>
            <a:pPr defTabSz="914378">
              <a:spcBef>
                <a:spcPts val="0"/>
              </a:spcBef>
            </a:pPr>
            <a:r>
              <a:rPr lang="en-US" sz="1100" dirty="0">
                <a:latin typeface="Avenir Next LT Pro Light"/>
                <a:cs typeface="Arial"/>
              </a:rPr>
              <a:t>Objectives:</a:t>
            </a:r>
          </a:p>
          <a:p>
            <a:pPr defTabSz="914378">
              <a:spcBef>
                <a:spcPts val="0"/>
              </a:spcBef>
            </a:pPr>
            <a:r>
              <a:rPr lang="en-US" sz="1100" b="0" dirty="0">
                <a:latin typeface="Avenir Next LT Pro Light"/>
                <a:cs typeface="Arial"/>
              </a:rPr>
              <a:t>As a result of this educational activity, learners will be able to:</a:t>
            </a:r>
          </a:p>
          <a:p>
            <a:pPr marL="227965" indent="-227965" defTabSz="914378">
              <a:buAutoNum type="arabicPeriod"/>
            </a:pPr>
            <a:r>
              <a:rPr lang="en-US" sz="1100" b="0" dirty="0">
                <a:latin typeface="Avenir Next LT Pro Light"/>
                <a:cs typeface="Arial"/>
              </a:rPr>
              <a:t>Demonstrate how to personalize patient access tools</a:t>
            </a:r>
          </a:p>
          <a:p>
            <a:pPr marL="227965" indent="-227965" defTabSz="914378">
              <a:buAutoNum type="arabicPeriod"/>
            </a:pPr>
            <a:r>
              <a:rPr lang="en-US" sz="1100" b="0" dirty="0">
                <a:latin typeface="Avenir Next LT Pro Light"/>
                <a:cs typeface="Arial"/>
              </a:rPr>
              <a:t>Explain how to apply user settings and personalize activities in the patient workspace</a:t>
            </a:r>
            <a:endParaRPr lang="en-US" sz="1100" b="0" dirty="0">
              <a:highlight>
                <a:srgbClr val="FFFF00"/>
              </a:highlight>
              <a:latin typeface="Avenir Next LT Pro Light"/>
              <a:cs typeface="Arial"/>
            </a:endParaRPr>
          </a:p>
        </p:txBody>
      </p:sp>
      <p:sp>
        <p:nvSpPr>
          <p:cNvPr id="11" name="Title 5">
            <a:extLst>
              <a:ext uri="{FF2B5EF4-FFF2-40B4-BE49-F238E27FC236}">
                <a16:creationId xmlns:a16="http://schemas.microsoft.com/office/drawing/2014/main" id="{2D19AD45-6B7E-0CBE-F0A8-DA7C302663B7}"/>
              </a:ext>
            </a:extLst>
          </p:cNvPr>
          <p:cNvSpPr>
            <a:spLocks noGrp="1"/>
          </p:cNvSpPr>
          <p:nvPr>
            <p:ph type="title"/>
          </p:nvPr>
        </p:nvSpPr>
        <p:spPr>
          <a:xfrm>
            <a:off x="184731" y="76201"/>
            <a:ext cx="9048645" cy="685801"/>
          </a:xfrm>
        </p:spPr>
        <p:txBody>
          <a:bodyPr anchor="ctr">
            <a:normAutofit fontScale="90000"/>
          </a:bodyPr>
          <a:lstStyle/>
          <a:p>
            <a:pPr algn="ctr"/>
            <a:r>
              <a:rPr lang="en-US" sz="3200" dirty="0">
                <a:latin typeface="Avenir Next LT Pro Light"/>
              </a:rPr>
              <a:t>Learning Objectives &amp; Accreditation – </a:t>
            </a:r>
            <a:r>
              <a:rPr lang="en-US" sz="3200" dirty="0" err="1">
                <a:latin typeface="Avenir Next LT Pro Light"/>
              </a:rPr>
              <a:t>PEDMD202</a:t>
            </a:r>
            <a:endParaRPr lang="en-US" sz="3200" dirty="0">
              <a:latin typeface="Avenir Next LT Pro Light"/>
            </a:endParaRPr>
          </a:p>
        </p:txBody>
      </p:sp>
      <p:sp>
        <p:nvSpPr>
          <p:cNvPr id="7" name="Rectangle 6">
            <a:extLst>
              <a:ext uri="{FF2B5EF4-FFF2-40B4-BE49-F238E27FC236}">
                <a16:creationId xmlns:a16="http://schemas.microsoft.com/office/drawing/2014/main" id="{6E22847F-76CB-3B87-FA35-BE9B2D111D92}"/>
              </a:ext>
            </a:extLst>
          </p:cNvPr>
          <p:cNvSpPr/>
          <p:nvPr/>
        </p:nvSpPr>
        <p:spPr>
          <a:xfrm>
            <a:off x="547255" y="888319"/>
            <a:ext cx="7948615" cy="2677656"/>
          </a:xfrm>
          <a:prstGeom prst="rect">
            <a:avLst/>
          </a:prstGeom>
        </p:spPr>
        <p:txBody>
          <a:bodyPr wrap="square" lIns="91440" tIns="45720" rIns="91440" bIns="45720" anchor="t">
            <a:spAutoFit/>
          </a:bodyPr>
          <a:lstStyle/>
          <a:p>
            <a:pPr defTabSz="914378" eaLnBrk="0" hangingPunct="0">
              <a:spcBef>
                <a:spcPct val="0"/>
              </a:spcBef>
            </a:pPr>
            <a:r>
              <a:rPr lang="en-US" altLang="en-US" sz="1050" i="1" u="sng" dirty="0">
                <a:latin typeface="Avenir Next LT Pro Light"/>
                <a:ea typeface="Times New Roman" panose="02020603050405020304" pitchFamily="18" charset="0"/>
                <a:cs typeface="Arial"/>
              </a:rPr>
              <a:t>Credit Designation Statements</a:t>
            </a:r>
          </a:p>
          <a:p>
            <a:pPr defTabSz="914378"/>
            <a:r>
              <a:rPr lang="en-US" sz="1050" dirty="0">
                <a:latin typeface="Avenir Next LT Pro Light"/>
                <a:cs typeface="Arial"/>
              </a:rPr>
              <a:t>American Medical Association (AMA)</a:t>
            </a:r>
            <a:br>
              <a:rPr lang="en-US" sz="1050" b="0" u="sng" dirty="0">
                <a:latin typeface="Avenir Next LT Pro Light"/>
                <a:cs typeface="Arial"/>
              </a:rPr>
            </a:br>
            <a:r>
              <a:rPr lang="en-US" sz="1050" b="0" dirty="0">
                <a:latin typeface="Avenir Next LT Pro Light"/>
                <a:cs typeface="Arial"/>
              </a:rPr>
              <a:t>The University of Wisconsin–Madison ICEP designates this virtual live activity for a maximum of 1.0 </a:t>
            </a:r>
            <a:r>
              <a:rPr lang="en-US" sz="1050" b="0" i="1" dirty="0">
                <a:latin typeface="Avenir Next LT Pro Light"/>
                <a:cs typeface="Arial"/>
              </a:rPr>
              <a:t>AMA PRA Category 1 Credits</a:t>
            </a:r>
            <a:r>
              <a:rPr lang="en-US" sz="1050" b="0" dirty="0">
                <a:latin typeface="Avenir Next LT Pro Light"/>
                <a:cs typeface="Arial"/>
              </a:rPr>
              <a:t>™.  Physicians should claim only the credit commensurate with the extent of their participation in the activity.</a:t>
            </a:r>
          </a:p>
          <a:p>
            <a:r>
              <a:rPr lang="en-US" sz="1050" dirty="0">
                <a:latin typeface="Avenir Next LT Pro Light" panose="020B0304020202020204" pitchFamily="34" charset="0"/>
              </a:rPr>
              <a:t>American Board of Surgery (ABS) - CME Only</a:t>
            </a:r>
            <a:br>
              <a:rPr lang="en-US" sz="1050" b="0" dirty="0">
                <a:latin typeface="Avenir Next LT Pro Light" panose="020B0304020202020204" pitchFamily="34" charset="0"/>
              </a:rPr>
            </a:br>
            <a:r>
              <a:rPr lang="en-US" sz="1050" b="0" dirty="0">
                <a:latin typeface="Avenir Next LT Pro Light" panose="020B0304020202020204" pitchFamily="34" charset="0"/>
              </a:rPr>
              <a:t>	 Successful completion of this CME activity, enables the learner to earn credit toward the CME requirements of 	 the American Board of Surgery’s Continuous Certification program. It is the CME activity provider's responsibility 	 to submit learner completion information to </a:t>
            </a:r>
            <a:r>
              <a:rPr lang="en-US" sz="1050" b="0" dirty="0" err="1">
                <a:latin typeface="Avenir Next LT Pro Light" panose="020B0304020202020204" pitchFamily="34" charset="0"/>
              </a:rPr>
              <a:t>ACCME</a:t>
            </a:r>
            <a:r>
              <a:rPr lang="en-US" sz="1050" b="0" dirty="0">
                <a:latin typeface="Avenir Next LT Pro Light" panose="020B0304020202020204" pitchFamily="34" charset="0"/>
              </a:rPr>
              <a:t> for the purpose of granting ABS credit.</a:t>
            </a:r>
          </a:p>
          <a:p>
            <a:r>
              <a:rPr lang="en-US" sz="1050" b="0" dirty="0">
                <a:latin typeface="Avenir Next LT Pro Light" panose="020B0304020202020204" pitchFamily="34" charset="0"/>
              </a:rPr>
              <a:t>By completing the requirements for this activity, the learner gives UW-Madison ICEP permission to share completion data with the ACCME and the certifying board(s). </a:t>
            </a:r>
            <a:r>
              <a:rPr lang="en-US" sz="1050" dirty="0">
                <a:latin typeface="Avenir Next LT Pro Light" panose="020B0304020202020204" pitchFamily="34" charset="0"/>
              </a:rPr>
              <a:t>You must have an account in the UW-Madison ICEP Learning Portal for us to report your credit to ABS. </a:t>
            </a:r>
            <a:r>
              <a:rPr lang="en-US" sz="1050" dirty="0">
                <a:latin typeface="Avenir Next LT Pro Light" panose="020B0304020202020204" pitchFamily="34" charset="0"/>
                <a:hlinkClick r:id="rId2"/>
              </a:rPr>
              <a:t>https://ce.icep.wisc.edu</a:t>
            </a:r>
            <a:r>
              <a:rPr lang="en-US" sz="1050" dirty="0">
                <a:latin typeface="Avenir Next LT Pro Light" panose="020B0304020202020204" pitchFamily="34" charset="0"/>
              </a:rPr>
              <a:t>. </a:t>
            </a:r>
          </a:p>
          <a:p>
            <a:pPr defTabSz="914378"/>
            <a:r>
              <a:rPr lang="en-US" sz="1050" u="sng" dirty="0">
                <a:latin typeface="Avenir Next LT Pro Light"/>
                <a:cs typeface="Arial"/>
              </a:rPr>
              <a:t>Continuing Education Units (CEUs)</a:t>
            </a:r>
            <a:br>
              <a:rPr lang="en-US" sz="1050" u="sng" dirty="0">
                <a:latin typeface="Avenir Next LT Pro Light"/>
                <a:cs typeface="Arial"/>
              </a:rPr>
            </a:br>
            <a:r>
              <a:rPr lang="en-US" sz="1050" b="0" dirty="0">
                <a:latin typeface="Avenir Next LT Pro Light"/>
                <a:cs typeface="Arial"/>
              </a:rPr>
              <a:t>The University of Wisconsin–Madison ICEP, as a member of the University Professional &amp;  Continuing Education Association (UPCEA), authorizes this program for 0.1 CEUs or 1.0 hours.</a:t>
            </a:r>
            <a:endParaRPr lang="en-US" sz="1050" dirty="0">
              <a:cs typeface="Arial"/>
            </a:endParaRPr>
          </a:p>
        </p:txBody>
      </p:sp>
      <p:pic>
        <p:nvPicPr>
          <p:cNvPr id="9" name="Picture 8" descr="A close up of a sign&#10;&#10;AI-generated content may be incorrect.">
            <a:extLst>
              <a:ext uri="{FF2B5EF4-FFF2-40B4-BE49-F238E27FC236}">
                <a16:creationId xmlns:a16="http://schemas.microsoft.com/office/drawing/2014/main" id="{1D8661B3-3338-99A1-01C7-AF6FF6105F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31" y="2023099"/>
            <a:ext cx="896652" cy="280765"/>
          </a:xfrm>
          <a:prstGeom prst="rect">
            <a:avLst/>
          </a:prstGeom>
        </p:spPr>
      </p:pic>
    </p:spTree>
    <p:extLst>
      <p:ext uri="{BB962C8B-B14F-4D97-AF65-F5344CB8AC3E}">
        <p14:creationId xmlns:p14="http://schemas.microsoft.com/office/powerpoint/2010/main" val="407490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6201"/>
            <a:ext cx="8229600" cy="685801"/>
          </a:xfrm>
        </p:spPr>
        <p:txBody>
          <a:bodyPr anchor="ctr">
            <a:normAutofit/>
          </a:bodyPr>
          <a:lstStyle/>
          <a:p>
            <a:pPr algn="ctr"/>
            <a:r>
              <a:rPr lang="en-US" sz="3200" dirty="0">
                <a:latin typeface="Avenir Next LT Pro Light"/>
              </a:rPr>
              <a:t>Attendance &amp; Credit – </a:t>
            </a:r>
            <a:r>
              <a:rPr lang="en-US" sz="3200" dirty="0" err="1">
                <a:latin typeface="Avenir Next LT Pro Light"/>
              </a:rPr>
              <a:t>PEDMD202</a:t>
            </a:r>
            <a:endParaRPr lang="en-US" sz="3200" dirty="0">
              <a:latin typeface="Avenir Next LT Pro Light" panose="020B0304020202020204" pitchFamily="34" charset="0"/>
            </a:endParaRPr>
          </a:p>
        </p:txBody>
      </p:sp>
      <p:sp>
        <p:nvSpPr>
          <p:cNvPr id="7" name="Content Placeholder 6"/>
          <p:cNvSpPr>
            <a:spLocks noGrp="1"/>
          </p:cNvSpPr>
          <p:nvPr>
            <p:ph idx="1"/>
          </p:nvPr>
        </p:nvSpPr>
        <p:spPr>
          <a:xfrm>
            <a:off x="-7259" y="847559"/>
            <a:ext cx="9151386" cy="4169060"/>
          </a:xfrm>
        </p:spPr>
        <p:txBody>
          <a:bodyPr vert="horz" lIns="91440" tIns="45720" rIns="91440" bIns="45720" rtlCol="0" anchor="t">
            <a:normAutofit fontScale="92500" lnSpcReduction="20000"/>
          </a:bodyPr>
          <a:lstStyle/>
          <a:p>
            <a:pPr marL="0" indent="0" algn="ctr">
              <a:buNone/>
            </a:pPr>
            <a:r>
              <a:rPr lang="en-US" sz="3200" dirty="0">
                <a:latin typeface="Avenir Next LT Pro Light"/>
              </a:rPr>
              <a:t>To record your attendance and receive </a:t>
            </a:r>
            <a:br>
              <a:rPr lang="en-US" sz="3200" dirty="0">
                <a:latin typeface="Avenir Next LT Pro Light"/>
              </a:rPr>
            </a:br>
            <a:r>
              <a:rPr lang="en-US" sz="3200" dirty="0">
                <a:latin typeface="Avenir Next LT Pro Light"/>
              </a:rPr>
              <a:t>instructions for claiming credit for today’s  </a:t>
            </a:r>
          </a:p>
          <a:p>
            <a:pPr marL="0" indent="0" algn="ctr">
              <a:buNone/>
            </a:pPr>
            <a:r>
              <a:rPr lang="en-US" sz="3200" u="sng" dirty="0">
                <a:latin typeface="Avenir Next LT Pro Light"/>
              </a:rPr>
              <a:t>Physician MD </a:t>
            </a:r>
            <a:r>
              <a:rPr lang="en-US" sz="3200" u="sng" dirty="0" err="1">
                <a:latin typeface="Avenir Next LT Pro Light"/>
              </a:rPr>
              <a:t>SmartUser</a:t>
            </a:r>
            <a:r>
              <a:rPr lang="en-US" sz="3200" u="sng" dirty="0">
                <a:latin typeface="Avenir Next LT Pro Light"/>
              </a:rPr>
              <a:t> Ambulatory Quick Wins:</a:t>
            </a:r>
            <a:endParaRPr lang="en-US" sz="3200" u="sng" dirty="0">
              <a:solidFill>
                <a:srgbClr val="000000"/>
              </a:solidFill>
              <a:latin typeface="Avenir Next LT Pro Light"/>
            </a:endParaRPr>
          </a:p>
          <a:p>
            <a:pPr marL="0" indent="0" algn="ctr">
              <a:buNone/>
            </a:pPr>
            <a:endParaRPr lang="en-US" sz="1800" dirty="0">
              <a:solidFill>
                <a:srgbClr val="A71529"/>
              </a:solidFill>
              <a:latin typeface="Avenir Next LT Pro Light"/>
            </a:endParaRPr>
          </a:p>
          <a:p>
            <a:pPr marL="0" indent="0" algn="ctr">
              <a:buNone/>
            </a:pPr>
            <a:r>
              <a:rPr lang="en-US" sz="1800" dirty="0">
                <a:solidFill>
                  <a:srgbClr val="A71529"/>
                </a:solidFill>
                <a:latin typeface="Avenir Next LT Pro Light"/>
              </a:rPr>
              <a:t>Verify your Mobile Number in your ICEP Learner Profile</a:t>
            </a:r>
            <a:endParaRPr lang="en-US" dirty="0"/>
          </a:p>
          <a:p>
            <a:pPr marL="0" indent="0" algn="ctr">
              <a:buNone/>
            </a:pPr>
            <a:r>
              <a:rPr lang="en-US" sz="1800" dirty="0">
                <a:solidFill>
                  <a:srgbClr val="A71529"/>
                </a:solidFill>
                <a:latin typeface="Avenir Next LT Pro Light"/>
              </a:rPr>
              <a:t>(My Account &gt; Edit &gt; Mobile tab &gt; Follow the on-screen instructions)</a:t>
            </a:r>
            <a:endParaRPr lang="en-US" dirty="0"/>
          </a:p>
          <a:p>
            <a:pPr marL="0" indent="0" algn="ctr">
              <a:spcBef>
                <a:spcPts val="0"/>
              </a:spcBef>
              <a:buNone/>
            </a:pPr>
            <a:endParaRPr lang="en-US" sz="1800" dirty="0">
              <a:solidFill>
                <a:srgbClr val="A71529"/>
              </a:solidFill>
              <a:latin typeface="Avenir Next LT Pro Light"/>
            </a:endParaRPr>
          </a:p>
          <a:p>
            <a:pPr marL="0" indent="0" algn="ctr">
              <a:spcBef>
                <a:spcPts val="0"/>
              </a:spcBef>
              <a:buNone/>
            </a:pPr>
            <a:endParaRPr lang="en-US" sz="1800" dirty="0">
              <a:solidFill>
                <a:srgbClr val="A71529"/>
              </a:solidFill>
              <a:latin typeface="Avenir Next LT Pro Light"/>
            </a:endParaRPr>
          </a:p>
          <a:p>
            <a:pPr marL="0" indent="0" algn="ctr">
              <a:spcBef>
                <a:spcPts val="0"/>
              </a:spcBef>
              <a:buNone/>
            </a:pPr>
            <a:r>
              <a:rPr lang="en-US" sz="4800" i="1" dirty="0">
                <a:solidFill>
                  <a:srgbClr val="C5050C"/>
                </a:solidFill>
                <a:latin typeface="Avenir Next LT Pro Light"/>
              </a:rPr>
              <a:t>Text* </a:t>
            </a:r>
            <a:r>
              <a:rPr lang="en-US" sz="4800" b="1" i="1" dirty="0" err="1">
                <a:solidFill>
                  <a:srgbClr val="C5050C"/>
                </a:solidFill>
                <a:latin typeface="Avenir Next LT Pro Light"/>
              </a:rPr>
              <a:t>XXXXX</a:t>
            </a:r>
            <a:r>
              <a:rPr lang="en-US" sz="4800" i="1" dirty="0">
                <a:solidFill>
                  <a:srgbClr val="C5050C"/>
                </a:solidFill>
                <a:latin typeface="Avenir Next LT Pro Light"/>
              </a:rPr>
              <a:t>  </a:t>
            </a:r>
            <a:r>
              <a:rPr lang="en-US" sz="4400" dirty="0">
                <a:latin typeface="Avenir Next LT Pro Light"/>
              </a:rPr>
              <a:t>to: </a:t>
            </a:r>
            <a:endParaRPr lang="en-US" sz="4400" dirty="0">
              <a:solidFill>
                <a:srgbClr val="000000"/>
              </a:solidFill>
              <a:latin typeface="Avenir Next LT Pro Light"/>
            </a:endParaRPr>
          </a:p>
          <a:p>
            <a:pPr marL="0" indent="0" algn="ctr">
              <a:spcBef>
                <a:spcPts val="0"/>
              </a:spcBef>
              <a:buNone/>
            </a:pPr>
            <a:r>
              <a:rPr lang="en-US" sz="4800" dirty="0">
                <a:solidFill>
                  <a:srgbClr val="C5050C"/>
                </a:solidFill>
                <a:latin typeface="Avenir Next LT Pro Light"/>
              </a:rPr>
              <a:t>(608) 260-7097</a:t>
            </a:r>
            <a:endParaRPr lang="en-US" dirty="0"/>
          </a:p>
          <a:p>
            <a:pPr marL="0" indent="0" algn="ctr">
              <a:spcBef>
                <a:spcPts val="0"/>
              </a:spcBef>
              <a:buNone/>
            </a:pPr>
            <a:endParaRPr lang="en-US" sz="2200" dirty="0">
              <a:latin typeface="Avenir Next LT Pro Light"/>
            </a:endParaRPr>
          </a:p>
          <a:p>
            <a:pPr marL="0" indent="0">
              <a:spcBef>
                <a:spcPts val="0"/>
              </a:spcBef>
              <a:buNone/>
            </a:pPr>
            <a:r>
              <a:rPr lang="en-US" sz="1200" b="1" dirty="0">
                <a:latin typeface="Avenir Next LT Pro Light"/>
              </a:rPr>
              <a:t>*If you have an international phone number, please contact </a:t>
            </a:r>
            <a:r>
              <a:rPr lang="en-US" sz="1200" b="1" dirty="0">
                <a:latin typeface="Avenir Next LT Pro Light"/>
                <a:hlinkClick r:id="rId2"/>
              </a:rPr>
              <a:t>help@icep.wisc.edu</a:t>
            </a:r>
            <a:r>
              <a:rPr lang="en-US" sz="1200" b="1" dirty="0">
                <a:latin typeface="Avenir Next LT Pro Light"/>
              </a:rPr>
              <a:t> with today's class title, date, and include the text code above</a:t>
            </a:r>
          </a:p>
        </p:txBody>
      </p:sp>
    </p:spTree>
    <p:extLst>
      <p:ext uri="{BB962C8B-B14F-4D97-AF65-F5344CB8AC3E}">
        <p14:creationId xmlns:p14="http://schemas.microsoft.com/office/powerpoint/2010/main" val="2544472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18E9F-08B9-F429-8726-5AE79050381E}"/>
            </a:ext>
          </a:extLst>
        </p:cNvPr>
        <p:cNvGrpSpPr/>
        <p:nvPr/>
      </p:nvGrpSpPr>
      <p:grpSpPr>
        <a:xfrm>
          <a:off x="0" y="0"/>
          <a:ext cx="0" cy="0"/>
          <a:chOff x="0" y="0"/>
          <a:chExt cx="0" cy="0"/>
        </a:xfrm>
      </p:grpSpPr>
      <p:sp>
        <p:nvSpPr>
          <p:cNvPr id="5" name="Rectangle 2">
            <a:extLst>
              <a:ext uri="{FF2B5EF4-FFF2-40B4-BE49-F238E27FC236}">
                <a16:creationId xmlns:a16="http://schemas.microsoft.com/office/drawing/2014/main" id="{59A8C77D-3A70-032D-82CB-C36EC13AE850}"/>
              </a:ext>
            </a:extLst>
          </p:cNvPr>
          <p:cNvSpPr>
            <a:spLocks noChangeArrowheads="1"/>
          </p:cNvSpPr>
          <p:nvPr/>
        </p:nvSpPr>
        <p:spPr bwMode="auto">
          <a:xfrm>
            <a:off x="1" y="439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378"/>
            <a:endParaRPr lang="en-US">
              <a:solidFill>
                <a:prstClr val="black"/>
              </a:solidFill>
            </a:endParaRPr>
          </a:p>
        </p:txBody>
      </p:sp>
      <p:sp>
        <p:nvSpPr>
          <p:cNvPr id="8" name="Rectangle 7">
            <a:extLst>
              <a:ext uri="{FF2B5EF4-FFF2-40B4-BE49-F238E27FC236}">
                <a16:creationId xmlns:a16="http://schemas.microsoft.com/office/drawing/2014/main" id="{CC8E7DE3-5F9A-A1F8-61EB-13F86C4710C4}"/>
              </a:ext>
            </a:extLst>
          </p:cNvPr>
          <p:cNvSpPr/>
          <p:nvPr/>
        </p:nvSpPr>
        <p:spPr>
          <a:xfrm>
            <a:off x="648131" y="3762036"/>
            <a:ext cx="7114114" cy="938719"/>
          </a:xfrm>
          <a:prstGeom prst="rect">
            <a:avLst/>
          </a:prstGeom>
        </p:spPr>
        <p:txBody>
          <a:bodyPr wrap="square" lIns="91440" tIns="45720" rIns="91440" bIns="45720" anchor="t">
            <a:spAutoFit/>
          </a:bodyPr>
          <a:lstStyle/>
          <a:p>
            <a:pPr defTabSz="914378">
              <a:spcBef>
                <a:spcPts val="0"/>
              </a:spcBef>
            </a:pPr>
            <a:r>
              <a:rPr lang="en-US" sz="1100" dirty="0">
                <a:latin typeface="Avenir Next LT Pro Light"/>
                <a:cs typeface="Arial"/>
              </a:rPr>
              <a:t>Objectives:</a:t>
            </a:r>
          </a:p>
          <a:p>
            <a:pPr defTabSz="914378">
              <a:spcBef>
                <a:spcPts val="0"/>
              </a:spcBef>
            </a:pPr>
            <a:r>
              <a:rPr lang="en-US" sz="1100" b="0" dirty="0">
                <a:latin typeface="Avenir Next LT Pro Light"/>
                <a:cs typeface="Arial"/>
              </a:rPr>
              <a:t>As a result of this educational activity, learners will be able to:</a:t>
            </a:r>
          </a:p>
          <a:p>
            <a:pPr marL="227965" indent="-227965" defTabSz="914378">
              <a:buAutoNum type="arabicPeriod"/>
            </a:pPr>
            <a:r>
              <a:rPr lang="en-US" sz="1100" b="0" dirty="0">
                <a:latin typeface="Avenir Next LT Pro Light"/>
                <a:cs typeface="Arial"/>
              </a:rPr>
              <a:t>Demonstrate how to personalize patient access tools</a:t>
            </a:r>
          </a:p>
          <a:p>
            <a:pPr marL="227965" indent="-227965" defTabSz="914378">
              <a:buAutoNum type="arabicPeriod"/>
            </a:pPr>
            <a:r>
              <a:rPr lang="en-US" sz="1100" b="0" dirty="0">
                <a:latin typeface="Avenir Next LT Pro Light"/>
                <a:cs typeface="Arial"/>
              </a:rPr>
              <a:t>Explain how to apply user settings and personalize activities in the patient workspace</a:t>
            </a:r>
            <a:endParaRPr lang="en-US" sz="1100" b="0" dirty="0">
              <a:highlight>
                <a:srgbClr val="FFFF00"/>
              </a:highlight>
              <a:latin typeface="Avenir Next LT Pro Light"/>
              <a:cs typeface="Arial"/>
            </a:endParaRPr>
          </a:p>
        </p:txBody>
      </p:sp>
      <p:sp>
        <p:nvSpPr>
          <p:cNvPr id="11" name="Title 5">
            <a:extLst>
              <a:ext uri="{FF2B5EF4-FFF2-40B4-BE49-F238E27FC236}">
                <a16:creationId xmlns:a16="http://schemas.microsoft.com/office/drawing/2014/main" id="{F9019AB4-85CA-3247-1349-38749CF1394E}"/>
              </a:ext>
            </a:extLst>
          </p:cNvPr>
          <p:cNvSpPr>
            <a:spLocks noGrp="1"/>
          </p:cNvSpPr>
          <p:nvPr>
            <p:ph type="title"/>
          </p:nvPr>
        </p:nvSpPr>
        <p:spPr>
          <a:xfrm>
            <a:off x="184731" y="76201"/>
            <a:ext cx="9048645" cy="685801"/>
          </a:xfrm>
        </p:spPr>
        <p:txBody>
          <a:bodyPr anchor="ctr">
            <a:normAutofit fontScale="90000"/>
          </a:bodyPr>
          <a:lstStyle/>
          <a:p>
            <a:pPr algn="ctr"/>
            <a:r>
              <a:rPr lang="en-US" sz="3200" dirty="0">
                <a:latin typeface="Avenir Next LT Pro Light"/>
              </a:rPr>
              <a:t>Learning Objectives &amp; Accreditation – </a:t>
            </a:r>
            <a:r>
              <a:rPr lang="en-US" sz="3200" dirty="0" err="1">
                <a:latin typeface="Avenir Next LT Pro Light"/>
              </a:rPr>
              <a:t>PEDMD202</a:t>
            </a:r>
            <a:endParaRPr lang="en-US" sz="3200" dirty="0">
              <a:latin typeface="Avenir Next LT Pro Light"/>
            </a:endParaRPr>
          </a:p>
        </p:txBody>
      </p:sp>
      <p:sp>
        <p:nvSpPr>
          <p:cNvPr id="7" name="Rectangle 6">
            <a:extLst>
              <a:ext uri="{FF2B5EF4-FFF2-40B4-BE49-F238E27FC236}">
                <a16:creationId xmlns:a16="http://schemas.microsoft.com/office/drawing/2014/main" id="{E1D1BE11-090F-2CC8-2109-FAB79098A029}"/>
              </a:ext>
            </a:extLst>
          </p:cNvPr>
          <p:cNvSpPr/>
          <p:nvPr/>
        </p:nvSpPr>
        <p:spPr>
          <a:xfrm>
            <a:off x="547255" y="888319"/>
            <a:ext cx="7948615" cy="2677656"/>
          </a:xfrm>
          <a:prstGeom prst="rect">
            <a:avLst/>
          </a:prstGeom>
        </p:spPr>
        <p:txBody>
          <a:bodyPr wrap="square" lIns="91440" tIns="45720" rIns="91440" bIns="45720" anchor="t">
            <a:spAutoFit/>
          </a:bodyPr>
          <a:lstStyle/>
          <a:p>
            <a:pPr defTabSz="914378" eaLnBrk="0" hangingPunct="0">
              <a:spcBef>
                <a:spcPct val="0"/>
              </a:spcBef>
            </a:pPr>
            <a:r>
              <a:rPr lang="en-US" altLang="en-US" sz="1050" i="1" u="sng" dirty="0">
                <a:latin typeface="Avenir Next LT Pro Light"/>
                <a:ea typeface="Times New Roman" panose="02020603050405020304" pitchFamily="18" charset="0"/>
                <a:cs typeface="Arial"/>
              </a:rPr>
              <a:t>Credit Designation Statements</a:t>
            </a:r>
          </a:p>
          <a:p>
            <a:pPr defTabSz="914378"/>
            <a:r>
              <a:rPr lang="en-US" sz="1050" dirty="0">
                <a:latin typeface="Avenir Next LT Pro Light"/>
                <a:cs typeface="Arial"/>
              </a:rPr>
              <a:t>American Medical Association (AMA)</a:t>
            </a:r>
            <a:br>
              <a:rPr lang="en-US" sz="1050" b="0" u="sng" dirty="0">
                <a:latin typeface="Avenir Next LT Pro Light"/>
                <a:cs typeface="Arial"/>
              </a:rPr>
            </a:br>
            <a:r>
              <a:rPr lang="en-US" sz="1050" b="0" dirty="0">
                <a:latin typeface="Avenir Next LT Pro Light"/>
                <a:cs typeface="Arial"/>
              </a:rPr>
              <a:t>The University of Wisconsin–Madison ICEP designates this virtual live activity for a maximum of 1.0 </a:t>
            </a:r>
            <a:r>
              <a:rPr lang="en-US" sz="1050" b="0" i="1" dirty="0">
                <a:latin typeface="Avenir Next LT Pro Light"/>
                <a:cs typeface="Arial"/>
              </a:rPr>
              <a:t>AMA PRA Category 1 Credits</a:t>
            </a:r>
            <a:r>
              <a:rPr lang="en-US" sz="1050" b="0" dirty="0">
                <a:latin typeface="Avenir Next LT Pro Light"/>
                <a:cs typeface="Arial"/>
              </a:rPr>
              <a:t>™.  Physicians should claim only the credit commensurate with the extent of their participation in the activity.</a:t>
            </a:r>
          </a:p>
          <a:p>
            <a:r>
              <a:rPr lang="en-US" sz="1050" dirty="0">
                <a:latin typeface="Avenir Next LT Pro Light" panose="020B0304020202020204" pitchFamily="34" charset="0"/>
              </a:rPr>
              <a:t>American Board of Surgery (ABS) - CME Only</a:t>
            </a:r>
            <a:br>
              <a:rPr lang="en-US" sz="1050" b="0" dirty="0">
                <a:latin typeface="Avenir Next LT Pro Light" panose="020B0304020202020204" pitchFamily="34" charset="0"/>
              </a:rPr>
            </a:br>
            <a:r>
              <a:rPr lang="en-US" sz="1050" b="0" dirty="0">
                <a:latin typeface="Avenir Next LT Pro Light" panose="020B0304020202020204" pitchFamily="34" charset="0"/>
              </a:rPr>
              <a:t>	 Successful completion of this CME activity, enables the learner to earn credit toward the CME requirements of 	 the American Board of Surgery’s Continuous Certification program. It is the CME activity provider's responsibility 	 to submit learner completion information to </a:t>
            </a:r>
            <a:r>
              <a:rPr lang="en-US" sz="1050" b="0" dirty="0" err="1">
                <a:latin typeface="Avenir Next LT Pro Light" panose="020B0304020202020204" pitchFamily="34" charset="0"/>
              </a:rPr>
              <a:t>ACCME</a:t>
            </a:r>
            <a:r>
              <a:rPr lang="en-US" sz="1050" b="0" dirty="0">
                <a:latin typeface="Avenir Next LT Pro Light" panose="020B0304020202020204" pitchFamily="34" charset="0"/>
              </a:rPr>
              <a:t> for the purpose of granting ABS credit.</a:t>
            </a:r>
          </a:p>
          <a:p>
            <a:r>
              <a:rPr lang="en-US" sz="1050" b="0" dirty="0">
                <a:latin typeface="Avenir Next LT Pro Light" panose="020B0304020202020204" pitchFamily="34" charset="0"/>
              </a:rPr>
              <a:t>By completing the requirements for this activity, the learner gives UW-Madison ICEP permission to share completion data with the ACCME and the certifying board(s). </a:t>
            </a:r>
            <a:r>
              <a:rPr lang="en-US" sz="1050" dirty="0">
                <a:latin typeface="Avenir Next LT Pro Light" panose="020B0304020202020204" pitchFamily="34" charset="0"/>
              </a:rPr>
              <a:t>You must have an account in the UW-Madison ICEP Learning Portal for us to report your credit to ABS. </a:t>
            </a:r>
            <a:r>
              <a:rPr lang="en-US" sz="1050" dirty="0">
                <a:latin typeface="Avenir Next LT Pro Light" panose="020B0304020202020204" pitchFamily="34" charset="0"/>
                <a:hlinkClick r:id="rId2"/>
              </a:rPr>
              <a:t>https://ce.icep.wisc.edu</a:t>
            </a:r>
            <a:r>
              <a:rPr lang="en-US" sz="1050" dirty="0">
                <a:latin typeface="Avenir Next LT Pro Light" panose="020B0304020202020204" pitchFamily="34" charset="0"/>
              </a:rPr>
              <a:t>. </a:t>
            </a:r>
          </a:p>
          <a:p>
            <a:pPr defTabSz="914378"/>
            <a:r>
              <a:rPr lang="en-US" sz="1050" u="sng" dirty="0">
                <a:latin typeface="Avenir Next LT Pro Light"/>
                <a:cs typeface="Arial"/>
              </a:rPr>
              <a:t>Continuing Education Units (CEUs)</a:t>
            </a:r>
            <a:br>
              <a:rPr lang="en-US" sz="1050" u="sng" dirty="0">
                <a:latin typeface="Avenir Next LT Pro Light"/>
                <a:cs typeface="Arial"/>
              </a:rPr>
            </a:br>
            <a:r>
              <a:rPr lang="en-US" sz="1050" b="0" dirty="0">
                <a:latin typeface="Avenir Next LT Pro Light"/>
                <a:cs typeface="Arial"/>
              </a:rPr>
              <a:t>The University of Wisconsin–Madison ICEP, as a member of the University Professional &amp;  Continuing Education Association (UPCEA), authorizes this program for 0.1 CEUs or 1.0 hours.</a:t>
            </a:r>
            <a:endParaRPr lang="en-US" sz="1050" dirty="0">
              <a:cs typeface="Arial"/>
            </a:endParaRPr>
          </a:p>
        </p:txBody>
      </p:sp>
      <p:pic>
        <p:nvPicPr>
          <p:cNvPr id="9" name="Picture 8" descr="A close up of a sign&#10;&#10;AI-generated content may be incorrect.">
            <a:extLst>
              <a:ext uri="{FF2B5EF4-FFF2-40B4-BE49-F238E27FC236}">
                <a16:creationId xmlns:a16="http://schemas.microsoft.com/office/drawing/2014/main" id="{BC655CF4-6697-8084-DB84-B3DF94754C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31" y="2023099"/>
            <a:ext cx="896652" cy="280765"/>
          </a:xfrm>
          <a:prstGeom prst="rect">
            <a:avLst/>
          </a:prstGeom>
        </p:spPr>
      </p:pic>
    </p:spTree>
    <p:extLst>
      <p:ext uri="{BB962C8B-B14F-4D97-AF65-F5344CB8AC3E}">
        <p14:creationId xmlns:p14="http://schemas.microsoft.com/office/powerpoint/2010/main" val="2115149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5500F631-E1BD-4E6E-B3E2-47377A2BA5E8}"/>
              </a:ext>
            </a:extLst>
          </p:cNvPr>
          <p:cNvSpPr>
            <a:spLocks noChangeArrowheads="1"/>
          </p:cNvSpPr>
          <p:nvPr/>
        </p:nvSpPr>
        <p:spPr bwMode="auto">
          <a:xfrm>
            <a:off x="1701882" y="2015572"/>
            <a:ext cx="728662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378" eaLnBrk="0" hangingPunct="0">
              <a:spcBef>
                <a:spcPct val="0"/>
              </a:spcBef>
            </a:pPr>
            <a:r>
              <a:rPr lang="en-US" altLang="en-US" sz="1200" i="1" u="sng" dirty="0">
                <a:latin typeface="Avenir Next LT Pro Light"/>
                <a:ea typeface="Times New Roman" panose="02020603050405020304" pitchFamily="18" charset="0"/>
                <a:cs typeface="Arial"/>
              </a:rPr>
              <a:t>Accreditation Statement</a:t>
            </a:r>
            <a:endParaRPr lang="en-US" altLang="en-US" sz="900" b="0" dirty="0">
              <a:latin typeface="Avenir Next LT Pro Light"/>
              <a:cs typeface="Arial"/>
            </a:endParaRPr>
          </a:p>
          <a:p>
            <a:pPr defTabSz="914378" eaLnBrk="0" hangingPunct="0">
              <a:spcBef>
                <a:spcPct val="0"/>
              </a:spcBef>
            </a:pPr>
            <a:r>
              <a:rPr lang="en-US" altLang="en-US" sz="1200" b="0" dirty="0">
                <a:latin typeface="Avenir Next LT Pro Light"/>
                <a:ea typeface="Times New Roman" panose="02020603050405020304" pitchFamily="18" charset="0"/>
                <a:cs typeface="Arial"/>
              </a:rPr>
              <a:t>In support of improving patient care, this activity has been planned and implemented by the University of Wisconsin–Madison ICEP and Epic. The University of Wisconsin–Madison ICEP is jointly accredited by the Accreditation Council for Continuing Medical Education (ACCME), the Accreditation Council for Pharmacy Education (ACPE), and the American Nurses Credentialing Center (ANCC), to provide continuing education for the healthcare team.</a:t>
            </a:r>
            <a:endParaRPr lang="en-US" altLang="en-US" sz="1000" b="0" dirty="0">
              <a:latin typeface="Avenir Next LT Pro Light"/>
              <a:ea typeface="Times New Roman" panose="02020603050405020304" pitchFamily="18" charset="0"/>
              <a:cs typeface="Arial"/>
            </a:endParaRPr>
          </a:p>
        </p:txBody>
      </p:sp>
      <p:sp>
        <p:nvSpPr>
          <p:cNvPr id="5" name="Rectangle 2">
            <a:extLst>
              <a:ext uri="{FF2B5EF4-FFF2-40B4-BE49-F238E27FC236}">
                <a16:creationId xmlns:a16="http://schemas.microsoft.com/office/drawing/2014/main" id="{5BCAB128-15C7-43F5-9D13-E0C9AB2D5FE2}"/>
              </a:ext>
            </a:extLst>
          </p:cNvPr>
          <p:cNvSpPr>
            <a:spLocks noChangeArrowheads="1"/>
          </p:cNvSpPr>
          <p:nvPr/>
        </p:nvSpPr>
        <p:spPr bwMode="auto">
          <a:xfrm>
            <a:off x="1" y="439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378"/>
            <a:endParaRPr lang="en-US">
              <a:solidFill>
                <a:prstClr val="black"/>
              </a:solidFill>
            </a:endParaRPr>
          </a:p>
        </p:txBody>
      </p:sp>
      <p:sp>
        <p:nvSpPr>
          <p:cNvPr id="8" name="Rectangle 7">
            <a:extLst>
              <a:ext uri="{FF2B5EF4-FFF2-40B4-BE49-F238E27FC236}">
                <a16:creationId xmlns:a16="http://schemas.microsoft.com/office/drawing/2014/main" id="{95BBED77-4122-4C4C-877B-835164643044}"/>
              </a:ext>
            </a:extLst>
          </p:cNvPr>
          <p:cNvSpPr/>
          <p:nvPr/>
        </p:nvSpPr>
        <p:spPr>
          <a:xfrm>
            <a:off x="152400" y="860079"/>
            <a:ext cx="8839200" cy="1384995"/>
          </a:xfrm>
          <a:prstGeom prst="rect">
            <a:avLst/>
          </a:prstGeom>
        </p:spPr>
        <p:txBody>
          <a:bodyPr wrap="square" lIns="91440" tIns="45720" rIns="91440" bIns="45720" anchor="t">
            <a:spAutoFit/>
          </a:bodyPr>
          <a:lstStyle/>
          <a:p>
            <a:pPr defTabSz="914378">
              <a:spcBef>
                <a:spcPts val="0"/>
              </a:spcBef>
            </a:pPr>
            <a:r>
              <a:rPr lang="en-US" sz="1400" dirty="0">
                <a:latin typeface="Avenir Next LT Pro Light"/>
                <a:cs typeface="Arial"/>
              </a:rPr>
              <a:t>Objectives:</a:t>
            </a:r>
          </a:p>
          <a:p>
            <a:pPr defTabSz="914378">
              <a:spcBef>
                <a:spcPts val="0"/>
              </a:spcBef>
            </a:pPr>
            <a:r>
              <a:rPr lang="en-US" sz="1400" b="0" dirty="0">
                <a:latin typeface="Avenir Next LT Pro Light"/>
                <a:cs typeface="Arial"/>
              </a:rPr>
              <a:t>As a result of this educational activity, learners will be able to:</a:t>
            </a:r>
          </a:p>
          <a:p>
            <a:pPr marL="227965" indent="-227965" defTabSz="914378">
              <a:buFont typeface="+mj-lt"/>
              <a:buAutoNum type="arabicPeriod"/>
            </a:pPr>
            <a:r>
              <a:rPr lang="en-US" sz="1400" b="0" dirty="0">
                <a:latin typeface="Avenir Next LT Pro Light"/>
                <a:cs typeface="Arial"/>
              </a:rPr>
              <a:t>Apply the usage of user settings in the UK workspace</a:t>
            </a:r>
          </a:p>
          <a:p>
            <a:pPr marL="227965" indent="-227965" defTabSz="914378">
              <a:buFont typeface="+mj-lt"/>
              <a:buAutoNum type="arabicPeriod"/>
            </a:pPr>
            <a:r>
              <a:rPr lang="en-US" sz="1400" b="0" dirty="0">
                <a:latin typeface="Avenir Next LT Pro Light"/>
                <a:cs typeface="Arial"/>
              </a:rPr>
              <a:t>Optimize and personalize the schedule </a:t>
            </a:r>
          </a:p>
          <a:p>
            <a:pPr marL="227965" indent="-227965" defTabSz="914378">
              <a:spcBef>
                <a:spcPts val="0"/>
              </a:spcBef>
              <a:buAutoNum type="arabicPeriod"/>
            </a:pPr>
            <a:endParaRPr lang="en-US" sz="1400" b="0" dirty="0">
              <a:highlight>
                <a:srgbClr val="FFFF00"/>
              </a:highlight>
              <a:latin typeface="Avenir Next LT Pro Light"/>
              <a:cs typeface="Arial"/>
            </a:endParaRPr>
          </a:p>
        </p:txBody>
      </p:sp>
      <p:sp>
        <p:nvSpPr>
          <p:cNvPr id="10" name="Rectangle 9">
            <a:extLst>
              <a:ext uri="{FF2B5EF4-FFF2-40B4-BE49-F238E27FC236}">
                <a16:creationId xmlns:a16="http://schemas.microsoft.com/office/drawing/2014/main" id="{6B49652C-F42A-4F8F-8FE8-D0B0044FD903}"/>
              </a:ext>
            </a:extLst>
          </p:cNvPr>
          <p:cNvSpPr/>
          <p:nvPr/>
        </p:nvSpPr>
        <p:spPr>
          <a:xfrm>
            <a:off x="123824" y="3165723"/>
            <a:ext cx="8839200" cy="1615827"/>
          </a:xfrm>
          <a:prstGeom prst="rect">
            <a:avLst/>
          </a:prstGeom>
        </p:spPr>
        <p:txBody>
          <a:bodyPr wrap="square" lIns="91440" tIns="45720" rIns="91440" bIns="45720" anchor="t">
            <a:spAutoFit/>
          </a:bodyPr>
          <a:lstStyle/>
          <a:p>
            <a:pPr defTabSz="914378" eaLnBrk="0" hangingPunct="0">
              <a:spcBef>
                <a:spcPct val="0"/>
              </a:spcBef>
            </a:pPr>
            <a:r>
              <a:rPr lang="en-US" altLang="en-US" sz="1100" i="1" u="sng">
                <a:latin typeface="Avenir Next LT Pro Light"/>
                <a:ea typeface="Times New Roman" panose="02020603050405020304" pitchFamily="18" charset="0"/>
                <a:cs typeface="Arial"/>
              </a:rPr>
              <a:t>Credit Designation Statements</a:t>
            </a:r>
          </a:p>
          <a:p>
            <a:pPr defTabSz="914378"/>
            <a:r>
              <a:rPr lang="en-US" sz="1100" b="0" u="sng">
                <a:latin typeface="Avenir Next LT Pro Light"/>
                <a:cs typeface="Arial"/>
              </a:rPr>
              <a:t>American Medical Association (AMA)</a:t>
            </a:r>
          </a:p>
          <a:p>
            <a:pPr defTabSz="914378"/>
            <a:r>
              <a:rPr lang="en-US" sz="1100" b="0">
                <a:latin typeface="Avenir Next LT Pro Light"/>
                <a:cs typeface="Arial"/>
              </a:rPr>
              <a:t>The University of Wisconsin–Madison ICEP designates this virtual live activity for a maximum of 1.0 </a:t>
            </a:r>
            <a:r>
              <a:rPr lang="en-US" sz="1100" b="0" i="1">
                <a:latin typeface="Avenir Next LT Pro Light"/>
                <a:cs typeface="Arial"/>
              </a:rPr>
              <a:t>AMA PRA Category 1 Credits</a:t>
            </a:r>
            <a:r>
              <a:rPr lang="en-US" sz="1100" b="0">
                <a:latin typeface="Avenir Next LT Pro Light"/>
                <a:cs typeface="Arial"/>
              </a:rPr>
              <a:t>™.  Physicians should claim only the credit commensurate with the extent of their participation in the activity.</a:t>
            </a:r>
          </a:p>
          <a:p>
            <a:pPr defTabSz="914378"/>
            <a:r>
              <a:rPr lang="en-US" sz="1100" b="0" u="sng">
                <a:latin typeface="Avenir Next LT Pro Light"/>
                <a:cs typeface="Arial"/>
              </a:rPr>
              <a:t>Continuing Education Units (CEUs)</a:t>
            </a:r>
          </a:p>
          <a:p>
            <a:pPr defTabSz="914378"/>
            <a:r>
              <a:rPr lang="en-US" sz="1100" b="0">
                <a:latin typeface="Avenir Next LT Pro Light"/>
                <a:cs typeface="Arial"/>
              </a:rPr>
              <a:t>The University of Wisconsin–Madison ICEP, as a member of the University Professional &amp; Continuing Education Association (UPCEA), authorizes this program for 0.1 CEUs or 1.0 hours.</a:t>
            </a:r>
          </a:p>
        </p:txBody>
      </p:sp>
      <p:sp>
        <p:nvSpPr>
          <p:cNvPr id="11" name="Title 5">
            <a:extLst>
              <a:ext uri="{FF2B5EF4-FFF2-40B4-BE49-F238E27FC236}">
                <a16:creationId xmlns:a16="http://schemas.microsoft.com/office/drawing/2014/main" id="{EFA25CA4-F7DD-47FE-B682-B97F0DA944B6}"/>
              </a:ext>
            </a:extLst>
          </p:cNvPr>
          <p:cNvSpPr>
            <a:spLocks noGrp="1"/>
          </p:cNvSpPr>
          <p:nvPr>
            <p:ph type="title"/>
          </p:nvPr>
        </p:nvSpPr>
        <p:spPr>
          <a:xfrm>
            <a:off x="184732" y="76201"/>
            <a:ext cx="8502068" cy="685801"/>
          </a:xfrm>
        </p:spPr>
        <p:txBody>
          <a:bodyPr anchor="ctr">
            <a:normAutofit fontScale="90000"/>
          </a:bodyPr>
          <a:lstStyle/>
          <a:p>
            <a:pPr algn="ctr"/>
            <a:r>
              <a:rPr lang="en-US" sz="3200" dirty="0">
                <a:latin typeface="Avenir Next LT Pro Light"/>
              </a:rPr>
              <a:t>Learning Objectives &amp; Accreditation – </a:t>
            </a:r>
            <a:r>
              <a:rPr lang="en-US" sz="3200" dirty="0" err="1">
                <a:latin typeface="Avenir Next LT Pro Light"/>
              </a:rPr>
              <a:t>UKMD202</a:t>
            </a:r>
            <a:endParaRPr lang="en-US" sz="3200" dirty="0">
              <a:latin typeface="Avenir Next LT Pro Light"/>
            </a:endParaRPr>
          </a:p>
        </p:txBody>
      </p:sp>
      <p:pic>
        <p:nvPicPr>
          <p:cNvPr id="2" name="Picture 2" descr="Logo, company name&#10;&#10;Description automatically generated">
            <a:extLst>
              <a:ext uri="{FF2B5EF4-FFF2-40B4-BE49-F238E27FC236}">
                <a16:creationId xmlns:a16="http://schemas.microsoft.com/office/drawing/2014/main" id="{684994F6-9E15-E60B-AD44-D080C0BAC55A}"/>
              </a:ext>
            </a:extLst>
          </p:cNvPr>
          <p:cNvPicPr>
            <a:picLocks noChangeAspect="1"/>
          </p:cNvPicPr>
          <p:nvPr/>
        </p:nvPicPr>
        <p:blipFill>
          <a:blip r:embed="rId2"/>
          <a:stretch>
            <a:fillRect/>
          </a:stretch>
        </p:blipFill>
        <p:spPr>
          <a:xfrm>
            <a:off x="269803" y="2036036"/>
            <a:ext cx="1387549" cy="1177754"/>
          </a:xfrm>
          <a:prstGeom prst="rect">
            <a:avLst/>
          </a:prstGeom>
        </p:spPr>
      </p:pic>
    </p:spTree>
    <p:extLst>
      <p:ext uri="{BB962C8B-B14F-4D97-AF65-F5344CB8AC3E}">
        <p14:creationId xmlns:p14="http://schemas.microsoft.com/office/powerpoint/2010/main" val="37599808"/>
      </p:ext>
    </p:extLst>
  </p:cSld>
  <p:clrMapOvr>
    <a:masterClrMapping/>
  </p:clrMapOvr>
</p:sld>
</file>

<file path=ppt/theme/theme1.xml><?xml version="1.0" encoding="utf-8"?>
<a:theme xmlns:a="http://schemas.openxmlformats.org/drawingml/2006/main" name="Red Header">
  <a:themeElements>
    <a:clrScheme name="">
      <a:dk1>
        <a:srgbClr val="000000"/>
      </a:dk1>
      <a:lt1>
        <a:srgbClr val="FFFFFF"/>
      </a:lt1>
      <a:dk2>
        <a:srgbClr val="FFFFFF"/>
      </a:dk2>
      <a:lt2>
        <a:srgbClr val="FF0000"/>
      </a:lt2>
      <a:accent1>
        <a:srgbClr val="FFCC00"/>
      </a:accent1>
      <a:accent2>
        <a:srgbClr val="FF0066"/>
      </a:accent2>
      <a:accent3>
        <a:srgbClr val="FFFFFF"/>
      </a:accent3>
      <a:accent4>
        <a:srgbClr val="000000"/>
      </a:accent4>
      <a:accent5>
        <a:srgbClr val="FFE2AA"/>
      </a:accent5>
      <a:accent6>
        <a:srgbClr val="E7005C"/>
      </a:accent6>
      <a:hlink>
        <a:srgbClr val="000000"/>
      </a:hlink>
      <a:folHlink>
        <a:srgbClr val="FF7C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FFFFFF"/>
        </a:dk1>
        <a:lt1>
          <a:srgbClr val="FFFFFF"/>
        </a:lt1>
        <a:dk2>
          <a:srgbClr val="FFFFFF"/>
        </a:dk2>
        <a:lt2>
          <a:srgbClr val="FF0000"/>
        </a:lt2>
        <a:accent1>
          <a:srgbClr val="FFCC00"/>
        </a:accent1>
        <a:accent2>
          <a:srgbClr val="CC3300"/>
        </a:accent2>
        <a:accent3>
          <a:srgbClr val="FFFFFF"/>
        </a:accent3>
        <a:accent4>
          <a:srgbClr val="DADADA"/>
        </a:accent4>
        <a:accent5>
          <a:srgbClr val="FFE2AA"/>
        </a:accent5>
        <a:accent6>
          <a:srgbClr val="B92D00"/>
        </a:accent6>
        <a:hlink>
          <a:srgbClr val="FF6600"/>
        </a:hlink>
        <a:folHlink>
          <a:srgbClr val="FF7C8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FFFFFF"/>
        </a:dk2>
        <a:lt2>
          <a:srgbClr val="FF0000"/>
        </a:lt2>
        <a:accent1>
          <a:srgbClr val="FFCC00"/>
        </a:accent1>
        <a:accent2>
          <a:srgbClr val="CC3300"/>
        </a:accent2>
        <a:accent3>
          <a:srgbClr val="FFFFFF"/>
        </a:accent3>
        <a:accent4>
          <a:srgbClr val="000000"/>
        </a:accent4>
        <a:accent5>
          <a:srgbClr val="FFE2AA"/>
        </a:accent5>
        <a:accent6>
          <a:srgbClr val="B92D00"/>
        </a:accent6>
        <a:hlink>
          <a:srgbClr val="FF6600"/>
        </a:hlink>
        <a:folHlink>
          <a:srgbClr val="FF7C80"/>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FFFFFF"/>
        </a:dk2>
        <a:lt2>
          <a:srgbClr val="FF0000"/>
        </a:lt2>
        <a:accent1>
          <a:srgbClr val="FFCC00"/>
        </a:accent1>
        <a:accent2>
          <a:srgbClr val="FF0000"/>
        </a:accent2>
        <a:accent3>
          <a:srgbClr val="FFFFFF"/>
        </a:accent3>
        <a:accent4>
          <a:srgbClr val="000000"/>
        </a:accent4>
        <a:accent5>
          <a:srgbClr val="FFE2AA"/>
        </a:accent5>
        <a:accent6>
          <a:srgbClr val="E70000"/>
        </a:accent6>
        <a:hlink>
          <a:srgbClr val="FF6600"/>
        </a:hlink>
        <a:folHlink>
          <a:srgbClr val="FF7C80"/>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FFFFFF"/>
        </a:dk2>
        <a:lt2>
          <a:srgbClr val="FF0000"/>
        </a:lt2>
        <a:accent1>
          <a:srgbClr val="FFCC00"/>
        </a:accent1>
        <a:accent2>
          <a:srgbClr val="FF0066"/>
        </a:accent2>
        <a:accent3>
          <a:srgbClr val="FFFFFF"/>
        </a:accent3>
        <a:accent4>
          <a:srgbClr val="000000"/>
        </a:accent4>
        <a:accent5>
          <a:srgbClr val="FFE2AA"/>
        </a:accent5>
        <a:accent6>
          <a:srgbClr val="E7005C"/>
        </a:accent6>
        <a:hlink>
          <a:srgbClr val="FF6600"/>
        </a:hlink>
        <a:folHlink>
          <a:srgbClr val="FF7C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o log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Line at to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Large image lines onl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UW Healt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1_No log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1932</TotalTime>
  <Words>1833</Words>
  <Application>Microsoft Office PowerPoint</Application>
  <PresentationFormat>On-screen Show (16:9)</PresentationFormat>
  <Paragraphs>112</Paragraphs>
  <Slides>10</Slides>
  <Notes>2</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10</vt:i4>
      </vt:variant>
    </vt:vector>
  </HeadingPairs>
  <TitlesOfParts>
    <vt:vector size="19" baseType="lpstr">
      <vt:lpstr>Arial</vt:lpstr>
      <vt:lpstr>Avenir Next LT Pro Light</vt:lpstr>
      <vt:lpstr>Calibri</vt:lpstr>
      <vt:lpstr>Red Header</vt:lpstr>
      <vt:lpstr>No logo</vt:lpstr>
      <vt:lpstr>Line at top</vt:lpstr>
      <vt:lpstr>Large image lines only</vt:lpstr>
      <vt:lpstr>UW Health</vt:lpstr>
      <vt:lpstr>1_No logo</vt:lpstr>
      <vt:lpstr>Epic MD SmartUser Course  Provided by Epic &amp; the University of Wisconsin–Madison Interprofessional Continuing Education Partnership (ICEP) </vt:lpstr>
      <vt:lpstr>Learning Objectives &amp; Accreditation – MD203</vt:lpstr>
      <vt:lpstr>Attendance &amp; Credit – MD203</vt:lpstr>
      <vt:lpstr>Learning Objectives &amp; Accreditation – MD213</vt:lpstr>
      <vt:lpstr>Attendance &amp; Credit – MD213</vt:lpstr>
      <vt:lpstr>Learning Objectives &amp; Accreditation – PEDMD202</vt:lpstr>
      <vt:lpstr>Attendance &amp; Credit – PEDMD202</vt:lpstr>
      <vt:lpstr>Learning Objectives &amp; Accreditation – PEDMD202</vt:lpstr>
      <vt:lpstr>Learning Objectives &amp; Accreditation – UKMD202</vt:lpstr>
      <vt:lpstr>Attendance &amp; Credit – UK MD202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Scott</dc:creator>
  <cp:lastModifiedBy>Shezad Shezad</cp:lastModifiedBy>
  <cp:revision>114</cp:revision>
  <dcterms:created xsi:type="dcterms:W3CDTF">2020-01-28T18:11:07Z</dcterms:created>
  <dcterms:modified xsi:type="dcterms:W3CDTF">2026-01-21T22:03:44Z</dcterms:modified>
</cp:coreProperties>
</file>